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12192000"/>
  <p:notesSz cx="6858000" cy="9144000"/>
  <p:embeddedFontLst>
    <p:embeddedFont>
      <p:font typeface="Playfair Display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7" roundtripDataSignature="AMtx7mifny/fWk01db7rsYhiODm6gVU7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PlayfairDispl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ayfairDisplay-italic.fntdata"/><Relationship Id="rId50" Type="http://schemas.openxmlformats.org/officeDocument/2006/relationships/font" Target="fonts/PlayfairDisplay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7f1207d6c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327f1207d6c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7f1207d6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327f1207d6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7f1207d6c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327f1207d6c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83ff0b761_2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83ff0b761_2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283ff0b761_2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83ff0b761_2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283ff0b761_2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283ff0b761_2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83ff0b761_2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83ff0b761_2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283ff0b761_2_2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83ff0b761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3283ff0b761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83ff0b761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3283ff0b761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7f1207d6c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27f1207d6c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83ff0b761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3283ff0b76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83ff0b761_2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83ff0b761_2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283ff0b761_2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83ff0b761_2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83ff0b761_2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283ff0b761_2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7f1207d6c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327f1207d6c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83ff0b761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3283ff0b761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283ff0b761_2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283ff0b761_2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283ff0b761_2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7f1207d6c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327f1207d6c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83ff0b761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3283ff0b761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83ff0b76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3283ff0b76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83ff0b761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3283ff0b761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283ff0b761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3283ff0b761_2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283ff0b761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3283ff0b761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83ff0b761_2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83ff0b761_2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283ff0b761_2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83ff0b761_2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3283ff0b761_2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83ff0b761_2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g3283ff0b761_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7f1207d6c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327f1207d6c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283ff0b761_2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283ff0b761_2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283ff0b761_2_3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283ff0b761_2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283ff0b761_2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283ff0b761_2_3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7f1207d6c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327f1207d6c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7f1207d6c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327f1207d6c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27f1207d6c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g327f1207d6c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27f1207d6c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g327f1207d6c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83ff0b761_2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83ff0b761_2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283ff0b761_2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283ff0b761_2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283ff0b761_2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283ff0b761_2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83ff0b761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283ff0b761_2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283ff0b761_2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27f1207d6c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g327f1207d6c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83ff0b76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3283ff0b761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7f1207d6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327f1207d6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283ff0b761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283ff0b761_2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283ff0b761_2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83ff0b761_2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83ff0b761_2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283ff0b761_2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83ff0b761_2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83ff0b761_2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283ff0b761_2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02">
  <p:cSld name="4_Title 02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" type="body"/>
          </p:nvPr>
        </p:nvSpPr>
        <p:spPr>
          <a:xfrm rot="5400000">
            <a:off x="4155866" y="-1492041"/>
            <a:ext cx="388026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e Texto" type="vertTitleAndTx">
  <p:cSld name="VERTICAL_TITLE_AND_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Objeto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02">
  <p:cSld name="8_Title 02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269430" y="2295219"/>
            <a:ext cx="11540621" cy="788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497F"/>
              </a:buClr>
              <a:buSzPts val="5600"/>
              <a:buFont typeface="Playfair Display"/>
              <a:buNone/>
              <a:defRPr b="1" i="0" sz="5600" u="none" cap="none" strike="noStrike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2" type="body"/>
          </p:nvPr>
        </p:nvSpPr>
        <p:spPr>
          <a:xfrm>
            <a:off x="269431" y="3431555"/>
            <a:ext cx="4394010" cy="1186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3" type="body"/>
          </p:nvPr>
        </p:nvSpPr>
        <p:spPr>
          <a:xfrm>
            <a:off x="269430" y="4939050"/>
            <a:ext cx="4394010" cy="453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fair Display"/>
              <a:buNone/>
              <a:defRPr b="0" i="0" sz="3000" u="none" cap="none" strike="noStrik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cção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Duplo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 Título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8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b="0" i="0" sz="4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logo with a square and a square with a square and a square with a square with a square with a square with a square with a square with a square with a square with a square with&#10;&#10;Description automatically generated" id="13" name="Google Shape;13;p14"/>
          <p:cNvPicPr preferRelativeResize="0"/>
          <p:nvPr/>
        </p:nvPicPr>
        <p:blipFill rotWithShape="1">
          <a:blip r:embed="rId1">
            <a:alphaModFix/>
          </a:blip>
          <a:srcRect b="31094" l="0" r="2540" t="0"/>
          <a:stretch/>
        </p:blipFill>
        <p:spPr>
          <a:xfrm>
            <a:off x="33848" y="24212"/>
            <a:ext cx="941784" cy="5305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ogo with a square and a square with a square and a square with a square with a square with a square with a square with a square with a square with a square with a square with&#10;&#10;Description automatically generated" id="14" name="Google Shape;14;p14"/>
          <p:cNvPicPr preferRelativeResize="0"/>
          <p:nvPr/>
        </p:nvPicPr>
        <p:blipFill rotWithShape="1">
          <a:blip r:embed="rId1">
            <a:alphaModFix/>
          </a:blip>
          <a:srcRect b="4922" l="0" r="5327" t="67258"/>
          <a:stretch/>
        </p:blipFill>
        <p:spPr>
          <a:xfrm>
            <a:off x="975632" y="391886"/>
            <a:ext cx="698225" cy="163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lecture hall&#10;&#10;Description automatically generated" id="15" name="Google Shape;15;p14"/>
          <p:cNvPicPr preferRelativeResize="0"/>
          <p:nvPr/>
        </p:nvPicPr>
        <p:blipFill rotWithShape="1">
          <a:blip r:embed="rId2">
            <a:alphaModFix/>
          </a:blip>
          <a:srcRect b="986" l="44078" r="0" t="89574"/>
          <a:stretch/>
        </p:blipFill>
        <p:spPr>
          <a:xfrm>
            <a:off x="0" y="6166493"/>
            <a:ext cx="3550920" cy="59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hyperlink" Target="mailto:jmag@fct.unl.p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blue and green structure" id="77" name="Google Shape;77;p1"/>
          <p:cNvPicPr preferRelativeResize="0"/>
          <p:nvPr/>
        </p:nvPicPr>
        <p:blipFill rotWithShape="1">
          <a:blip r:embed="rId3">
            <a:alphaModFix/>
          </a:blip>
          <a:srcRect b="0" l="0" r="0" t="22940"/>
          <a:stretch/>
        </p:blipFill>
        <p:spPr>
          <a:xfrm>
            <a:off x="21" y="598359"/>
            <a:ext cx="12191979" cy="528613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"/>
          <p:cNvSpPr/>
          <p:nvPr/>
        </p:nvSpPr>
        <p:spPr>
          <a:xfrm>
            <a:off x="0" y="589764"/>
            <a:ext cx="12192000" cy="5294728"/>
          </a:xfrm>
          <a:prstGeom prst="rect">
            <a:avLst/>
          </a:prstGeom>
          <a:solidFill>
            <a:srgbClr val="008FBC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90443" y="1088598"/>
            <a:ext cx="11810049" cy="788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CMU Portugal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Training Program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Natural Language Processing and </a:t>
            </a:r>
            <a:b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endParaRPr b="1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9044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JOÃO MAGALHÃES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ANA CONDEZ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 txBox="1"/>
          <p:nvPr/>
        </p:nvSpPr>
        <p:spPr>
          <a:xfrm>
            <a:off x="90443" y="5280338"/>
            <a:ext cx="4828597" cy="822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9350828" y="6301373"/>
            <a:ext cx="24371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 </a:t>
            </a: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jmag@fct.unl.pt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500946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BRUNO MARTINS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INSTITUTO SUPERIOR TÉCNICO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5081805" y="5280288"/>
            <a:ext cx="4828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VASCO RAMOS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 b="0" i="0" sz="16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7f1207d6c_0_5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A very common pipeline</a:t>
            </a:r>
            <a:endParaRPr/>
          </a:p>
        </p:txBody>
      </p:sp>
      <p:sp>
        <p:nvSpPr>
          <p:cNvPr id="157" name="Google Shape;157;g327f1207d6c_0_5"/>
          <p:cNvSpPr/>
          <p:nvPr/>
        </p:nvSpPr>
        <p:spPr>
          <a:xfrm>
            <a:off x="2409775" y="2980475"/>
            <a:ext cx="1737000" cy="792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58" name="Google Shape;158;g327f1207d6c_0_5"/>
          <p:cNvSpPr/>
          <p:nvPr/>
        </p:nvSpPr>
        <p:spPr>
          <a:xfrm>
            <a:off x="4729950" y="2980475"/>
            <a:ext cx="2732100" cy="792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Capture “World Knowledge”</a:t>
            </a:r>
            <a:endParaRPr/>
          </a:p>
        </p:txBody>
      </p:sp>
      <p:sp>
        <p:nvSpPr>
          <p:cNvPr id="159" name="Google Shape;159;g327f1207d6c_0_5"/>
          <p:cNvSpPr/>
          <p:nvPr/>
        </p:nvSpPr>
        <p:spPr>
          <a:xfrm>
            <a:off x="8045225" y="2980475"/>
            <a:ext cx="1737000" cy="792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Fine-Tuning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7f1207d6c_0_13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A very common pipeline</a:t>
            </a:r>
            <a:endParaRPr/>
          </a:p>
        </p:txBody>
      </p:sp>
      <p:sp>
        <p:nvSpPr>
          <p:cNvPr id="165" name="Google Shape;165;g327f1207d6c_0_13"/>
          <p:cNvSpPr/>
          <p:nvPr/>
        </p:nvSpPr>
        <p:spPr>
          <a:xfrm>
            <a:off x="4374575" y="4387400"/>
            <a:ext cx="1737000" cy="792600"/>
          </a:xfrm>
          <a:prstGeom prst="roundRect">
            <a:avLst>
              <a:gd fmla="val 16667" name="adj"/>
            </a:avLst>
          </a:prstGeom>
          <a:solidFill>
            <a:srgbClr val="A7C8FF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Enormous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66" name="Google Shape;166;g327f1207d6c_0_13"/>
          <p:cNvSpPr/>
          <p:nvPr/>
        </p:nvSpPr>
        <p:spPr>
          <a:xfrm>
            <a:off x="3877013" y="3070450"/>
            <a:ext cx="2732100" cy="792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Capture “World Knowledge”</a:t>
            </a:r>
            <a:endParaRPr/>
          </a:p>
        </p:txBody>
      </p:sp>
      <p:sp>
        <p:nvSpPr>
          <p:cNvPr id="167" name="Google Shape;167;g327f1207d6c_0_13"/>
          <p:cNvSpPr/>
          <p:nvPr/>
        </p:nvSpPr>
        <p:spPr>
          <a:xfrm>
            <a:off x="7192288" y="3070450"/>
            <a:ext cx="1737000" cy="792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 tune</a:t>
            </a:r>
            <a:endParaRPr/>
          </a:p>
        </p:txBody>
      </p:sp>
      <p:sp>
        <p:nvSpPr>
          <p:cNvPr id="168" name="Google Shape;168;g327f1207d6c_0_13"/>
          <p:cNvSpPr txBox="1"/>
          <p:nvPr/>
        </p:nvSpPr>
        <p:spPr>
          <a:xfrm>
            <a:off x="3962963" y="2078525"/>
            <a:ext cx="2560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Expensive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Multi-task training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Train Full-Architecture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69" name="Google Shape;169;g327f1207d6c_0_13"/>
          <p:cNvSpPr txBox="1"/>
          <p:nvPr/>
        </p:nvSpPr>
        <p:spPr>
          <a:xfrm>
            <a:off x="7140638" y="3991150"/>
            <a:ext cx="2560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Less expensive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Single-task training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Add or train a specific layer to the architecture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170" name="Google Shape;170;g327f1207d6c_0_13"/>
          <p:cNvCxnSpPr>
            <a:stCxn id="165" idx="0"/>
            <a:endCxn id="166" idx="2"/>
          </p:cNvCxnSpPr>
          <p:nvPr/>
        </p:nvCxnSpPr>
        <p:spPr>
          <a:xfrm rot="10800000">
            <a:off x="5243075" y="3863000"/>
            <a:ext cx="0" cy="5244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g327f1207d6c_0_13"/>
          <p:cNvSpPr/>
          <p:nvPr/>
        </p:nvSpPr>
        <p:spPr>
          <a:xfrm>
            <a:off x="7469200" y="1963338"/>
            <a:ext cx="1183200" cy="540000"/>
          </a:xfrm>
          <a:prstGeom prst="roundRect">
            <a:avLst>
              <a:gd fmla="val 16667" name="adj"/>
            </a:avLst>
          </a:prstGeom>
          <a:solidFill>
            <a:srgbClr val="A7C8FF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cxnSp>
        <p:nvCxnSpPr>
          <p:cNvPr id="172" name="Google Shape;172;g327f1207d6c_0_13"/>
          <p:cNvCxnSpPr>
            <a:stCxn id="171" idx="2"/>
            <a:endCxn id="167" idx="0"/>
          </p:cNvCxnSpPr>
          <p:nvPr/>
        </p:nvCxnSpPr>
        <p:spPr>
          <a:xfrm>
            <a:off x="8060800" y="2503338"/>
            <a:ext cx="0" cy="567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g327f1207d6c_0_13"/>
          <p:cNvSpPr/>
          <p:nvPr/>
        </p:nvSpPr>
        <p:spPr>
          <a:xfrm>
            <a:off x="2835275" y="3291550"/>
            <a:ext cx="1127700" cy="35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27f1207d6c_0_13"/>
          <p:cNvSpPr/>
          <p:nvPr/>
        </p:nvSpPr>
        <p:spPr>
          <a:xfrm>
            <a:off x="6404375" y="3291550"/>
            <a:ext cx="1127700" cy="35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27f1207d6c_0_13"/>
          <p:cNvSpPr/>
          <p:nvPr/>
        </p:nvSpPr>
        <p:spPr>
          <a:xfrm>
            <a:off x="8789450" y="3291550"/>
            <a:ext cx="1127700" cy="35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7f1207d6c_0_32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How to capture general knowledge?</a:t>
            </a:r>
            <a:endParaRPr/>
          </a:p>
        </p:txBody>
      </p:sp>
      <p:sp>
        <p:nvSpPr>
          <p:cNvPr id="181" name="Google Shape;181;g327f1207d6c_0_32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3600"/>
              <a:t>Pre-Training</a:t>
            </a:r>
            <a:endParaRPr b="1"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83ff0b761_2_261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188" name="Google Shape;188;g3283ff0b761_2_261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It is a fine-tuning approach based on a deep Transformer encoder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key: learn representations based on bidirectional context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US" sz="2400"/>
              <a:t>Pre-training objectives: masked language modeling + next sentence prediction</a:t>
            </a:r>
            <a:endParaRPr sz="2400"/>
          </a:p>
        </p:txBody>
      </p:sp>
      <p:sp>
        <p:nvSpPr>
          <p:cNvPr id="189" name="Google Shape;189;g3283ff0b761_2_2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g3283ff0b761_2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">
            <a:off x="10971550" y="-1"/>
            <a:ext cx="944350" cy="14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83ff0b761_2_279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197" name="Google Shape;197;g3283ff0b761_2_279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It is a fine-tuning approach based on a deep Transformer encoder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key: learn representations based on bidirectional context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US" sz="2400"/>
              <a:t>Pre-training objectives: masked language modeling + next sentence prediction</a:t>
            </a:r>
            <a:endParaRPr sz="2400"/>
          </a:p>
        </p:txBody>
      </p:sp>
      <p:sp>
        <p:nvSpPr>
          <p:cNvPr id="198" name="Google Shape;198;g3283ff0b761_2_2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3283ff0b761_2_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">
            <a:off x="10971550" y="-1"/>
            <a:ext cx="944350" cy="14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283ff0b761_2_279"/>
          <p:cNvPicPr preferRelativeResize="0"/>
          <p:nvPr/>
        </p:nvPicPr>
        <p:blipFill rotWithShape="1">
          <a:blip r:embed="rId4">
            <a:alphaModFix/>
          </a:blip>
          <a:srcRect b="4204" l="0" r="0" t="18937"/>
          <a:stretch/>
        </p:blipFill>
        <p:spPr>
          <a:xfrm>
            <a:off x="3286125" y="970025"/>
            <a:ext cx="5619750" cy="38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83ff0b761_2_288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 Size &amp; Architecture</a:t>
            </a:r>
            <a:endParaRPr/>
          </a:p>
        </p:txBody>
      </p:sp>
      <p:sp>
        <p:nvSpPr>
          <p:cNvPr id="207" name="Google Shape;207;g3283ff0b761_2_2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g3283ff0b761_2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">
            <a:off x="10971550" y="-1"/>
            <a:ext cx="944350" cy="14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283ff0b761_2_288"/>
          <p:cNvPicPr preferRelativeResize="0"/>
          <p:nvPr/>
        </p:nvPicPr>
        <p:blipFill rotWithShape="1">
          <a:blip r:embed="rId4">
            <a:alphaModFix/>
          </a:blip>
          <a:srcRect b="12813" l="6001" r="6133" t="12820"/>
          <a:stretch/>
        </p:blipFill>
        <p:spPr>
          <a:xfrm>
            <a:off x="3317200" y="1556975"/>
            <a:ext cx="5548724" cy="410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83ff0b761_0_15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Pre-training?</a:t>
            </a:r>
            <a:endParaRPr/>
          </a:p>
        </p:txBody>
      </p:sp>
      <p:sp>
        <p:nvSpPr>
          <p:cNvPr id="215" name="Google Shape;215;g3283ff0b761_0_15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Pre-training is the i</a:t>
            </a:r>
            <a:r>
              <a:rPr b="1" lang="en-US" sz="2400"/>
              <a:t>nitial phase</a:t>
            </a:r>
            <a:r>
              <a:rPr lang="en-US" sz="2400"/>
              <a:t> where a model learns</a:t>
            </a:r>
            <a:r>
              <a:rPr b="1" lang="en-US" sz="2400"/>
              <a:t> general knowledge from</a:t>
            </a:r>
            <a:r>
              <a:rPr lang="en-US" sz="2400"/>
              <a:t> a large, diverse dataset.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model is trained on </a:t>
            </a:r>
            <a:r>
              <a:rPr b="1" lang="en-US" sz="2400"/>
              <a:t>massive text corpora</a:t>
            </a:r>
            <a:r>
              <a:rPr lang="en-US" sz="2400"/>
              <a:t> (e.g., Wikipedia, books, or web articles) to understand </a:t>
            </a:r>
            <a:r>
              <a:rPr b="1" lang="en-US" sz="2400"/>
              <a:t>basic language patterns</a:t>
            </a:r>
            <a:r>
              <a:rPr lang="en-US" sz="2400"/>
              <a:t>, </a:t>
            </a:r>
            <a:r>
              <a:rPr b="1" lang="en-US" sz="2400"/>
              <a:t>structures</a:t>
            </a:r>
            <a:r>
              <a:rPr lang="en-US" sz="2400"/>
              <a:t>, and </a:t>
            </a:r>
            <a:r>
              <a:rPr b="1" lang="en-US" sz="2400"/>
              <a:t>semantic relationships</a:t>
            </a:r>
            <a:r>
              <a:rPr lang="en-US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83ff0b761_0_67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Masked Language Model</a:t>
            </a:r>
            <a:endParaRPr/>
          </a:p>
        </p:txBody>
      </p:sp>
      <p:sp>
        <p:nvSpPr>
          <p:cNvPr id="221" name="Google Shape;221;g3283ff0b761_0_67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Learning Contextual Relationships</a:t>
            </a:r>
            <a:endParaRPr sz="24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In natural language, a word’s </a:t>
            </a:r>
            <a:r>
              <a:rPr b="1" lang="en-US" sz="2000"/>
              <a:t>meaning</a:t>
            </a:r>
            <a:r>
              <a:rPr lang="en-US" sz="2000"/>
              <a:t> is heavily </a:t>
            </a:r>
            <a:r>
              <a:rPr b="1" lang="en-US" sz="2000"/>
              <a:t>influenced</a:t>
            </a:r>
            <a:r>
              <a:rPr lang="en-US" sz="2000"/>
              <a:t> by the </a:t>
            </a:r>
            <a:r>
              <a:rPr b="1" lang="en-US" sz="2000"/>
              <a:t>surrounding words</a:t>
            </a:r>
            <a:r>
              <a:rPr lang="en-US" sz="2000"/>
              <a:t>.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Masked Language Modeling (MLM) helps the model learn these relationships by </a:t>
            </a:r>
            <a:r>
              <a:rPr b="1" lang="en-US" sz="2000"/>
              <a:t>predicting masked words</a:t>
            </a:r>
            <a:r>
              <a:rPr lang="en-US" sz="2000"/>
              <a:t> based on their </a:t>
            </a:r>
            <a:r>
              <a:rPr b="1" lang="en-US" sz="2000"/>
              <a:t>context</a:t>
            </a:r>
            <a:r>
              <a:rPr lang="en-US" sz="2000"/>
              <a:t>.</a:t>
            </a:r>
            <a:endParaRPr sz="2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Bidirectional Understanding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-US" sz="2000"/>
              <a:t>MLM allows the model to understand a </a:t>
            </a:r>
            <a:r>
              <a:rPr b="1" lang="en-US" sz="2000"/>
              <a:t>word’s meaning</a:t>
            </a:r>
            <a:r>
              <a:rPr lang="en-US" sz="2000"/>
              <a:t> by considering both its </a:t>
            </a:r>
            <a:r>
              <a:rPr b="1" lang="en-US" sz="2000"/>
              <a:t>left and right context</a:t>
            </a:r>
            <a:r>
              <a:rPr lang="en-US" sz="2000"/>
              <a:t>, providing a deeper, </a:t>
            </a:r>
            <a:r>
              <a:rPr b="1" lang="en-US" sz="2000"/>
              <a:t>more complete understanding</a:t>
            </a:r>
            <a:r>
              <a:rPr lang="en-US" sz="2000"/>
              <a:t>.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7f1207d6c_0_45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Masked Language Model</a:t>
            </a:r>
            <a:endParaRPr/>
          </a:p>
        </p:txBody>
      </p:sp>
      <p:sp>
        <p:nvSpPr>
          <p:cNvPr id="227" name="Google Shape;227;g327f1207d6c_0_45"/>
          <p:cNvSpPr/>
          <p:nvPr/>
        </p:nvSpPr>
        <p:spPr>
          <a:xfrm>
            <a:off x="3042900" y="3486615"/>
            <a:ext cx="6106200" cy="396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Tokenize and Mask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8" name="Google Shape;228;g327f1207d6c_0_45"/>
          <p:cNvSpPr/>
          <p:nvPr/>
        </p:nvSpPr>
        <p:spPr>
          <a:xfrm>
            <a:off x="5775900" y="3932675"/>
            <a:ext cx="640200" cy="44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27f1207d6c_0_45"/>
          <p:cNvSpPr/>
          <p:nvPr/>
        </p:nvSpPr>
        <p:spPr>
          <a:xfrm>
            <a:off x="5775900" y="2890225"/>
            <a:ext cx="640200" cy="44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g327f1207d6c_0_45"/>
          <p:cNvGrpSpPr/>
          <p:nvPr/>
        </p:nvGrpSpPr>
        <p:grpSpPr>
          <a:xfrm>
            <a:off x="3042581" y="2483425"/>
            <a:ext cx="6106218" cy="252300"/>
            <a:chOff x="1648302" y="4277300"/>
            <a:chExt cx="5233751" cy="252300"/>
          </a:xfrm>
        </p:grpSpPr>
        <p:grpSp>
          <p:nvGrpSpPr>
            <p:cNvPr id="231" name="Google Shape;231;g327f1207d6c_0_45"/>
            <p:cNvGrpSpPr/>
            <p:nvPr/>
          </p:nvGrpSpPr>
          <p:grpSpPr>
            <a:xfrm>
              <a:off x="2715456" y="4277300"/>
              <a:ext cx="4166597" cy="252300"/>
              <a:chOff x="2107055" y="3682950"/>
              <a:chExt cx="3179395" cy="252300"/>
            </a:xfrm>
          </p:grpSpPr>
          <p:sp>
            <p:nvSpPr>
              <p:cNvPr id="232" name="Google Shape;232;g327f1207d6c_0_45"/>
              <p:cNvSpPr/>
              <p:nvPr/>
            </p:nvSpPr>
            <p:spPr>
              <a:xfrm>
                <a:off x="2921253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EA99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&lt;MASK&gt;</a:t>
                </a:r>
                <a:endParaRPr sz="1800"/>
              </a:p>
            </p:txBody>
          </p:sp>
          <p:sp>
            <p:nvSpPr>
              <p:cNvPr id="233" name="Google Shape;233;g327f1207d6c_0_45"/>
              <p:cNvSpPr/>
              <p:nvPr/>
            </p:nvSpPr>
            <p:spPr>
              <a:xfrm>
                <a:off x="2107055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EA99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Just</a:t>
                </a:r>
                <a:endParaRPr sz="1800"/>
              </a:p>
            </p:txBody>
          </p:sp>
          <p:sp>
            <p:nvSpPr>
              <p:cNvPr id="234" name="Google Shape;234;g327f1207d6c_0_45"/>
              <p:cNvSpPr/>
              <p:nvPr/>
            </p:nvSpPr>
            <p:spPr>
              <a:xfrm>
                <a:off x="3735454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EA99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it</a:t>
                </a:r>
                <a:endParaRPr sz="1800"/>
              </a:p>
            </p:txBody>
          </p:sp>
          <p:sp>
            <p:nvSpPr>
              <p:cNvPr id="235" name="Google Shape;235;g327f1207d6c_0_45"/>
              <p:cNvSpPr/>
              <p:nvPr/>
            </p:nvSpPr>
            <p:spPr>
              <a:xfrm>
                <a:off x="4549650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EA99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/>
                  <a:t>&lt;SEP&gt;</a:t>
                </a:r>
                <a:endParaRPr sz="1800"/>
              </a:p>
            </p:txBody>
          </p:sp>
        </p:grpSp>
        <p:sp>
          <p:nvSpPr>
            <p:cNvPr id="236" name="Google Shape;236;g327f1207d6c_0_45"/>
            <p:cNvSpPr/>
            <p:nvPr/>
          </p:nvSpPr>
          <p:spPr>
            <a:xfrm>
              <a:off x="1648302" y="4277300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&lt;CLS&gt;</a:t>
              </a:r>
              <a:endParaRPr sz="1800"/>
            </a:p>
          </p:txBody>
        </p:sp>
      </p:grpSp>
      <p:sp>
        <p:nvSpPr>
          <p:cNvPr id="237" name="Google Shape;237;g327f1207d6c_0_45"/>
          <p:cNvSpPr txBox="1"/>
          <p:nvPr/>
        </p:nvSpPr>
        <p:spPr>
          <a:xfrm>
            <a:off x="263700" y="2348900"/>
            <a:ext cx="3072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Randomly mask tokens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8" name="Google Shape;238;g327f1207d6c_0_45"/>
          <p:cNvSpPr txBox="1"/>
          <p:nvPr/>
        </p:nvSpPr>
        <p:spPr>
          <a:xfrm>
            <a:off x="263700" y="4374825"/>
            <a:ext cx="1923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Input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39" name="Google Shape;239;g327f1207d6c_0_45"/>
          <p:cNvSpPr/>
          <p:nvPr/>
        </p:nvSpPr>
        <p:spPr>
          <a:xfrm>
            <a:off x="3625793" y="4488375"/>
            <a:ext cx="4940400" cy="2523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Just do it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83ff0b761_0_23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Masked Language Model</a:t>
            </a:r>
            <a:endParaRPr/>
          </a:p>
        </p:txBody>
      </p:sp>
      <p:sp>
        <p:nvSpPr>
          <p:cNvPr id="245" name="Google Shape;245;g3283ff0b761_0_23"/>
          <p:cNvSpPr/>
          <p:nvPr/>
        </p:nvSpPr>
        <p:spPr>
          <a:xfrm>
            <a:off x="7085375" y="1484825"/>
            <a:ext cx="2270700" cy="1571100"/>
          </a:xfrm>
          <a:prstGeom prst="roundRect">
            <a:avLst>
              <a:gd fmla="val 9215" name="adj"/>
            </a:avLst>
          </a:prstGeom>
          <a:solidFill>
            <a:srgbClr val="FFFFE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283ff0b761_0_23"/>
          <p:cNvSpPr/>
          <p:nvPr/>
        </p:nvSpPr>
        <p:spPr>
          <a:xfrm>
            <a:off x="3063625" y="4432190"/>
            <a:ext cx="6106200" cy="396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BERT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7" name="Google Shape;247;g3283ff0b761_0_23"/>
          <p:cNvSpPr/>
          <p:nvPr/>
        </p:nvSpPr>
        <p:spPr>
          <a:xfrm>
            <a:off x="5796625" y="4878250"/>
            <a:ext cx="640200" cy="44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283ff0b761_0_23"/>
          <p:cNvSpPr/>
          <p:nvPr/>
        </p:nvSpPr>
        <p:spPr>
          <a:xfrm>
            <a:off x="5796625" y="3940550"/>
            <a:ext cx="640200" cy="44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g3283ff0b761_0_23"/>
          <p:cNvGrpSpPr/>
          <p:nvPr/>
        </p:nvGrpSpPr>
        <p:grpSpPr>
          <a:xfrm>
            <a:off x="3499852" y="5369900"/>
            <a:ext cx="5233751" cy="252300"/>
            <a:chOff x="1648302" y="4277300"/>
            <a:chExt cx="5233751" cy="252300"/>
          </a:xfrm>
        </p:grpSpPr>
        <p:grpSp>
          <p:nvGrpSpPr>
            <p:cNvPr id="250" name="Google Shape;250;g3283ff0b761_0_23"/>
            <p:cNvGrpSpPr/>
            <p:nvPr/>
          </p:nvGrpSpPr>
          <p:grpSpPr>
            <a:xfrm>
              <a:off x="2715456" y="4277300"/>
              <a:ext cx="4166597" cy="252300"/>
              <a:chOff x="2107055" y="3682950"/>
              <a:chExt cx="3179395" cy="252300"/>
            </a:xfrm>
          </p:grpSpPr>
          <p:sp>
            <p:nvSpPr>
              <p:cNvPr id="251" name="Google Shape;251;g3283ff0b761_0_23"/>
              <p:cNvSpPr/>
              <p:nvPr/>
            </p:nvSpPr>
            <p:spPr>
              <a:xfrm>
                <a:off x="2921253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EA99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&lt;MASK&gt;</a:t>
                </a:r>
                <a:endParaRPr/>
              </a:p>
            </p:txBody>
          </p:sp>
          <p:sp>
            <p:nvSpPr>
              <p:cNvPr id="252" name="Google Shape;252;g3283ff0b761_0_23"/>
              <p:cNvSpPr/>
              <p:nvPr/>
            </p:nvSpPr>
            <p:spPr>
              <a:xfrm>
                <a:off x="2107055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EA99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Just</a:t>
                </a:r>
                <a:endParaRPr/>
              </a:p>
            </p:txBody>
          </p:sp>
          <p:sp>
            <p:nvSpPr>
              <p:cNvPr id="253" name="Google Shape;253;g3283ff0b761_0_23"/>
              <p:cNvSpPr/>
              <p:nvPr/>
            </p:nvSpPr>
            <p:spPr>
              <a:xfrm>
                <a:off x="3735454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EA99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it</a:t>
                </a:r>
                <a:endParaRPr/>
              </a:p>
            </p:txBody>
          </p:sp>
          <p:sp>
            <p:nvSpPr>
              <p:cNvPr id="254" name="Google Shape;254;g3283ff0b761_0_23"/>
              <p:cNvSpPr/>
              <p:nvPr/>
            </p:nvSpPr>
            <p:spPr>
              <a:xfrm>
                <a:off x="4549650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EA9999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&lt;SEP&gt;</a:t>
                </a:r>
                <a:endParaRPr/>
              </a:p>
            </p:txBody>
          </p:sp>
        </p:grpSp>
        <p:sp>
          <p:nvSpPr>
            <p:cNvPr id="255" name="Google Shape;255;g3283ff0b761_0_23"/>
            <p:cNvSpPr/>
            <p:nvPr/>
          </p:nvSpPr>
          <p:spPr>
            <a:xfrm>
              <a:off x="1648302" y="4277300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&lt;CLS&gt;</a:t>
              </a:r>
              <a:endParaRPr/>
            </a:p>
          </p:txBody>
        </p:sp>
      </p:grpSp>
      <p:grpSp>
        <p:nvGrpSpPr>
          <p:cNvPr id="256" name="Google Shape;256;g3283ff0b761_0_23"/>
          <p:cNvGrpSpPr/>
          <p:nvPr/>
        </p:nvGrpSpPr>
        <p:grpSpPr>
          <a:xfrm>
            <a:off x="3499852" y="3568613"/>
            <a:ext cx="5233751" cy="252300"/>
            <a:chOff x="1648302" y="4277300"/>
            <a:chExt cx="5233751" cy="252300"/>
          </a:xfrm>
        </p:grpSpPr>
        <p:grpSp>
          <p:nvGrpSpPr>
            <p:cNvPr id="257" name="Google Shape;257;g3283ff0b761_0_23"/>
            <p:cNvGrpSpPr/>
            <p:nvPr/>
          </p:nvGrpSpPr>
          <p:grpSpPr>
            <a:xfrm>
              <a:off x="2715456" y="4277300"/>
              <a:ext cx="4166597" cy="252300"/>
              <a:chOff x="2107055" y="3682950"/>
              <a:chExt cx="3179395" cy="252300"/>
            </a:xfrm>
          </p:grpSpPr>
          <p:sp>
            <p:nvSpPr>
              <p:cNvPr id="258" name="Google Shape;258;g3283ff0b761_0_23"/>
              <p:cNvSpPr/>
              <p:nvPr/>
            </p:nvSpPr>
            <p:spPr>
              <a:xfrm>
                <a:off x="2921253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B6D7A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&lt;MASK&gt;</a:t>
                </a:r>
                <a:endParaRPr/>
              </a:p>
            </p:txBody>
          </p:sp>
          <p:sp>
            <p:nvSpPr>
              <p:cNvPr id="259" name="Google Shape;259;g3283ff0b761_0_23"/>
              <p:cNvSpPr/>
              <p:nvPr/>
            </p:nvSpPr>
            <p:spPr>
              <a:xfrm>
                <a:off x="2107055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B6D7A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Just</a:t>
                </a:r>
                <a:endParaRPr/>
              </a:p>
            </p:txBody>
          </p:sp>
          <p:sp>
            <p:nvSpPr>
              <p:cNvPr id="260" name="Google Shape;260;g3283ff0b761_0_23"/>
              <p:cNvSpPr/>
              <p:nvPr/>
            </p:nvSpPr>
            <p:spPr>
              <a:xfrm>
                <a:off x="3735454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B6D7A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it</a:t>
                </a:r>
                <a:endParaRPr/>
              </a:p>
            </p:txBody>
          </p:sp>
          <p:sp>
            <p:nvSpPr>
              <p:cNvPr id="261" name="Google Shape;261;g3283ff0b761_0_23"/>
              <p:cNvSpPr/>
              <p:nvPr/>
            </p:nvSpPr>
            <p:spPr>
              <a:xfrm>
                <a:off x="4549650" y="3682950"/>
                <a:ext cx="736800" cy="252300"/>
              </a:xfrm>
              <a:prstGeom prst="roundRect">
                <a:avLst>
                  <a:gd fmla="val 16667" name="adj"/>
                </a:avLst>
              </a:prstGeom>
              <a:solidFill>
                <a:srgbClr val="B6D7A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&lt;SEP&gt;</a:t>
                </a:r>
                <a:endParaRPr/>
              </a:p>
            </p:txBody>
          </p:sp>
        </p:grpSp>
        <p:sp>
          <p:nvSpPr>
            <p:cNvPr id="262" name="Google Shape;262;g3283ff0b761_0_23"/>
            <p:cNvSpPr/>
            <p:nvPr/>
          </p:nvSpPr>
          <p:spPr>
            <a:xfrm>
              <a:off x="1648302" y="4277300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B6D7A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&lt;CLS&gt;</a:t>
              </a:r>
              <a:endParaRPr/>
            </a:p>
          </p:txBody>
        </p:sp>
      </p:grpSp>
      <p:sp>
        <p:nvSpPr>
          <p:cNvPr id="263" name="Google Shape;263;g3283ff0b761_0_23"/>
          <p:cNvSpPr/>
          <p:nvPr/>
        </p:nvSpPr>
        <p:spPr>
          <a:xfrm>
            <a:off x="6010925" y="2094500"/>
            <a:ext cx="853500" cy="1354500"/>
          </a:xfrm>
          <a:prstGeom prst="bentArrow">
            <a:avLst>
              <a:gd fmla="val 25000" name="adj1"/>
              <a:gd fmla="val 25000" name="adj2"/>
              <a:gd fmla="val 25006" name="adj3"/>
              <a:gd fmla="val 34818" name="adj4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283ff0b761_0_23"/>
          <p:cNvSpPr/>
          <p:nvPr/>
        </p:nvSpPr>
        <p:spPr>
          <a:xfrm>
            <a:off x="5187175" y="2957350"/>
            <a:ext cx="1859100" cy="396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Prediction Head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g3283ff0b761_0_23"/>
          <p:cNvSpPr/>
          <p:nvPr/>
        </p:nvSpPr>
        <p:spPr>
          <a:xfrm>
            <a:off x="7165102" y="1981375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</a:t>
            </a:r>
            <a:endParaRPr/>
          </a:p>
        </p:txBody>
      </p:sp>
      <p:sp>
        <p:nvSpPr>
          <p:cNvPr id="266" name="Google Shape;266;g3283ff0b761_0_23"/>
          <p:cNvSpPr/>
          <p:nvPr/>
        </p:nvSpPr>
        <p:spPr>
          <a:xfrm>
            <a:off x="7165102" y="2343213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</a:t>
            </a:r>
            <a:endParaRPr/>
          </a:p>
        </p:txBody>
      </p:sp>
      <p:sp>
        <p:nvSpPr>
          <p:cNvPr id="267" name="Google Shape;267;g3283ff0b761_0_23"/>
          <p:cNvSpPr/>
          <p:nvPr/>
        </p:nvSpPr>
        <p:spPr>
          <a:xfrm>
            <a:off x="7165102" y="2705050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finish</a:t>
            </a:r>
            <a:endParaRPr/>
          </a:p>
        </p:txBody>
      </p:sp>
      <p:sp>
        <p:nvSpPr>
          <p:cNvPr id="268" name="Google Shape;268;g3283ff0b761_0_23"/>
          <p:cNvSpPr/>
          <p:nvPr/>
        </p:nvSpPr>
        <p:spPr>
          <a:xfrm>
            <a:off x="7165102" y="1619538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</a:t>
            </a:r>
            <a:endParaRPr/>
          </a:p>
        </p:txBody>
      </p:sp>
      <p:sp>
        <p:nvSpPr>
          <p:cNvPr id="269" name="Google Shape;269;g3283ff0b761_0_23"/>
          <p:cNvSpPr/>
          <p:nvPr/>
        </p:nvSpPr>
        <p:spPr>
          <a:xfrm>
            <a:off x="8277627" y="1981375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</a:t>
            </a:r>
            <a:endParaRPr/>
          </a:p>
        </p:txBody>
      </p:sp>
      <p:sp>
        <p:nvSpPr>
          <p:cNvPr id="270" name="Google Shape;270;g3283ff0b761_0_23"/>
          <p:cNvSpPr/>
          <p:nvPr/>
        </p:nvSpPr>
        <p:spPr>
          <a:xfrm>
            <a:off x="8277627" y="2343213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70%</a:t>
            </a:r>
            <a:endParaRPr/>
          </a:p>
        </p:txBody>
      </p:sp>
      <p:sp>
        <p:nvSpPr>
          <p:cNvPr id="271" name="Google Shape;271;g3283ff0b761_0_23"/>
          <p:cNvSpPr/>
          <p:nvPr/>
        </p:nvSpPr>
        <p:spPr>
          <a:xfrm>
            <a:off x="8277627" y="2705050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5%</a:t>
            </a:r>
            <a:endParaRPr/>
          </a:p>
        </p:txBody>
      </p:sp>
      <p:sp>
        <p:nvSpPr>
          <p:cNvPr id="272" name="Google Shape;272;g3283ff0b761_0_23"/>
          <p:cNvSpPr/>
          <p:nvPr/>
        </p:nvSpPr>
        <p:spPr>
          <a:xfrm>
            <a:off x="8277627" y="1619538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5%</a:t>
            </a:r>
            <a:endParaRPr/>
          </a:p>
        </p:txBody>
      </p:sp>
      <p:grpSp>
        <p:nvGrpSpPr>
          <p:cNvPr id="273" name="Google Shape;273;g3283ff0b761_0_23"/>
          <p:cNvGrpSpPr/>
          <p:nvPr/>
        </p:nvGrpSpPr>
        <p:grpSpPr>
          <a:xfrm>
            <a:off x="422575" y="2242250"/>
            <a:ext cx="3420000" cy="1114400"/>
            <a:chOff x="422575" y="2242250"/>
            <a:chExt cx="3420000" cy="1114400"/>
          </a:xfrm>
        </p:grpSpPr>
        <p:sp>
          <p:nvSpPr>
            <p:cNvPr id="274" name="Google Shape;274;g3283ff0b761_0_23"/>
            <p:cNvSpPr/>
            <p:nvPr/>
          </p:nvSpPr>
          <p:spPr>
            <a:xfrm>
              <a:off x="422575" y="2305750"/>
              <a:ext cx="3077400" cy="1050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g3283ff0b761_0_23"/>
            <p:cNvSpPr txBox="1"/>
            <p:nvPr/>
          </p:nvSpPr>
          <p:spPr>
            <a:xfrm>
              <a:off x="422575" y="2242250"/>
              <a:ext cx="3420000" cy="10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Use the output of the masked word’s position to predict the masked word</a:t>
              </a:r>
              <a:endParaRPr sz="2000">
                <a:solidFill>
                  <a:schemeClr val="dk1"/>
                </a:solidFill>
              </a:endParaRPr>
            </a:p>
          </p:txBody>
        </p:sp>
      </p:grpSp>
      <p:cxnSp>
        <p:nvCxnSpPr>
          <p:cNvPr id="276" name="Google Shape;276;g3283ff0b761_0_23"/>
          <p:cNvCxnSpPr>
            <a:stCxn id="264" idx="1"/>
            <a:endCxn id="275" idx="2"/>
          </p:cNvCxnSpPr>
          <p:nvPr/>
        </p:nvCxnSpPr>
        <p:spPr>
          <a:xfrm flipH="1">
            <a:off x="2132575" y="3155500"/>
            <a:ext cx="3054600" cy="145800"/>
          </a:xfrm>
          <a:prstGeom prst="curvedConnector4">
            <a:avLst>
              <a:gd fmla="val 22009" name="adj1"/>
              <a:gd fmla="val 26328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83ff0b761_2_203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Documents on the web</a:t>
            </a:r>
            <a:endParaRPr/>
          </a:p>
        </p:txBody>
      </p:sp>
      <p:sp>
        <p:nvSpPr>
          <p:cNvPr id="91" name="Google Shape;91;g3283ff0b761_2_203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73076"/>
              </a:lnSpc>
              <a:spcBef>
                <a:spcPts val="130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highlight>
                  <a:srgbClr val="FFFFFF"/>
                </a:highlight>
              </a:rPr>
              <a:t>In 2010 the amount of data geretad was 2 ZetaBytes.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7307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highlight>
                  <a:srgbClr val="FFFFFF"/>
                </a:highlight>
              </a:rPr>
              <a:t>In 2020 the amount of data generated was 64.2 ZetaBytes.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7307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highlight>
                  <a:srgbClr val="FFFFFF"/>
                </a:highlight>
              </a:rPr>
              <a:t>In 2024, the number of emails is about 361 billion every day.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7307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highlight>
                  <a:srgbClr val="FFFFFF"/>
                </a:highlight>
              </a:rPr>
              <a:t>16 million texts are sent — every minute.</a:t>
            </a:r>
            <a:endParaRPr sz="2000"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7307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highlight>
                  <a:srgbClr val="FFFFFF"/>
                </a:highlight>
              </a:rPr>
              <a:t>Data creation is predicted to reach 181 ZB by 2025.</a:t>
            </a:r>
            <a:endParaRPr sz="2000"/>
          </a:p>
        </p:txBody>
      </p:sp>
      <p:sp>
        <p:nvSpPr>
          <p:cNvPr id="92" name="Google Shape;92;g3283ff0b761_2_2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g3283ff0b761_2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438" y="3429000"/>
            <a:ext cx="3941827" cy="22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3283ff0b761_2_203"/>
          <p:cNvSpPr txBox="1"/>
          <p:nvPr/>
        </p:nvSpPr>
        <p:spPr>
          <a:xfrm>
            <a:off x="0" y="5840875"/>
            <a:ext cx="797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https://spacelift.io/blog/how-much-data-is-generated-every-day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83ff0b761_2_24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sentence prediction</a:t>
            </a:r>
            <a:endParaRPr/>
          </a:p>
        </p:txBody>
      </p:sp>
      <p:sp>
        <p:nvSpPr>
          <p:cNvPr id="283" name="Google Shape;283;g3283ff0b761_2_240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Next Sentence Prediction (NSP) is a task where a </a:t>
            </a:r>
            <a:r>
              <a:rPr b="1" lang="en-US" sz="2400"/>
              <a:t>model predicts </a:t>
            </a:r>
            <a:r>
              <a:rPr lang="en-US" sz="2400"/>
              <a:t>whether a given </a:t>
            </a:r>
            <a:r>
              <a:rPr b="1" lang="en-US" sz="2400"/>
              <a:t>sentence</a:t>
            </a:r>
            <a:r>
              <a:rPr lang="en-US" sz="2400"/>
              <a:t> logically </a:t>
            </a:r>
            <a:r>
              <a:rPr b="1" lang="en-US" sz="2400"/>
              <a:t>follows another sentence</a:t>
            </a:r>
            <a:r>
              <a:rPr lang="en-US" sz="2400"/>
              <a:t>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US" sz="2400"/>
              <a:t>NSP helps models develop </a:t>
            </a:r>
            <a:r>
              <a:rPr b="1" lang="en-US" sz="2400"/>
              <a:t>contextual understanding</a:t>
            </a:r>
            <a:r>
              <a:rPr lang="en-US" sz="2400"/>
              <a:t> by capturing the </a:t>
            </a:r>
            <a:r>
              <a:rPr b="1" lang="en-US" sz="2400"/>
              <a:t>relationship between</a:t>
            </a:r>
            <a:r>
              <a:rPr lang="en-US" sz="2400"/>
              <a:t> consecutive </a:t>
            </a:r>
            <a:r>
              <a:rPr b="1" lang="en-US" sz="2400"/>
              <a:t>sentences</a:t>
            </a:r>
            <a:r>
              <a:rPr lang="en-US" sz="2400"/>
              <a:t>.</a:t>
            </a:r>
            <a:endParaRPr sz="2400"/>
          </a:p>
        </p:txBody>
      </p:sp>
      <p:sp>
        <p:nvSpPr>
          <p:cNvPr id="284" name="Google Shape;284;g3283ff0b761_2_2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7f1207d6c_0_78"/>
          <p:cNvSpPr/>
          <p:nvPr/>
        </p:nvSpPr>
        <p:spPr>
          <a:xfrm>
            <a:off x="293925" y="3050750"/>
            <a:ext cx="1660500" cy="267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27f1207d6c_0_78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Next sentence prediction</a:t>
            </a:r>
            <a:endParaRPr/>
          </a:p>
        </p:txBody>
      </p:sp>
      <p:sp>
        <p:nvSpPr>
          <p:cNvPr id="291" name="Google Shape;291;g327f1207d6c_0_78"/>
          <p:cNvSpPr/>
          <p:nvPr/>
        </p:nvSpPr>
        <p:spPr>
          <a:xfrm>
            <a:off x="4249338" y="1639025"/>
            <a:ext cx="2270700" cy="792600"/>
          </a:xfrm>
          <a:prstGeom prst="roundRect">
            <a:avLst>
              <a:gd fmla="val 9215" name="adj"/>
            </a:avLst>
          </a:prstGeom>
          <a:solidFill>
            <a:srgbClr val="FFFFE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27f1207d6c_0_78"/>
          <p:cNvSpPr/>
          <p:nvPr/>
        </p:nvSpPr>
        <p:spPr>
          <a:xfrm>
            <a:off x="3207013" y="4106440"/>
            <a:ext cx="6106200" cy="396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BERT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3" name="Google Shape;293;g327f1207d6c_0_78"/>
          <p:cNvSpPr/>
          <p:nvPr/>
        </p:nvSpPr>
        <p:spPr>
          <a:xfrm>
            <a:off x="5940013" y="4552500"/>
            <a:ext cx="640200" cy="44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27f1207d6c_0_78"/>
          <p:cNvSpPr/>
          <p:nvPr/>
        </p:nvSpPr>
        <p:spPr>
          <a:xfrm>
            <a:off x="5940013" y="3614800"/>
            <a:ext cx="640200" cy="44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27f1207d6c_0_78"/>
          <p:cNvSpPr/>
          <p:nvPr/>
        </p:nvSpPr>
        <p:spPr>
          <a:xfrm>
            <a:off x="2999638" y="1791600"/>
            <a:ext cx="853500" cy="1354500"/>
          </a:xfrm>
          <a:prstGeom prst="bentArrow">
            <a:avLst>
              <a:gd fmla="val 25000" name="adj1"/>
              <a:gd fmla="val 25000" name="adj2"/>
              <a:gd fmla="val 25006" name="adj3"/>
              <a:gd fmla="val 34818" name="adj4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27f1207d6c_0_78"/>
          <p:cNvSpPr/>
          <p:nvPr/>
        </p:nvSpPr>
        <p:spPr>
          <a:xfrm>
            <a:off x="2175888" y="2654450"/>
            <a:ext cx="1859100" cy="396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Prediction Head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7" name="Google Shape;297;g327f1207d6c_0_78"/>
          <p:cNvSpPr/>
          <p:nvPr/>
        </p:nvSpPr>
        <p:spPr>
          <a:xfrm>
            <a:off x="4345564" y="2089638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not_next</a:t>
            </a:r>
            <a:endParaRPr/>
          </a:p>
        </p:txBody>
      </p:sp>
      <p:sp>
        <p:nvSpPr>
          <p:cNvPr id="298" name="Google Shape;298;g327f1207d6c_0_78"/>
          <p:cNvSpPr/>
          <p:nvPr/>
        </p:nvSpPr>
        <p:spPr>
          <a:xfrm>
            <a:off x="4345564" y="1727800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is_next</a:t>
            </a:r>
            <a:endParaRPr/>
          </a:p>
        </p:txBody>
      </p:sp>
      <p:sp>
        <p:nvSpPr>
          <p:cNvPr id="299" name="Google Shape;299;g327f1207d6c_0_78"/>
          <p:cNvSpPr/>
          <p:nvPr/>
        </p:nvSpPr>
        <p:spPr>
          <a:xfrm>
            <a:off x="5458089" y="2089638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8%</a:t>
            </a:r>
            <a:endParaRPr/>
          </a:p>
        </p:txBody>
      </p:sp>
      <p:sp>
        <p:nvSpPr>
          <p:cNvPr id="300" name="Google Shape;300;g327f1207d6c_0_78"/>
          <p:cNvSpPr/>
          <p:nvPr/>
        </p:nvSpPr>
        <p:spPr>
          <a:xfrm>
            <a:off x="5458089" y="1727800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92%</a:t>
            </a:r>
            <a:endParaRPr/>
          </a:p>
        </p:txBody>
      </p:sp>
      <p:grpSp>
        <p:nvGrpSpPr>
          <p:cNvPr id="301" name="Google Shape;301;g327f1207d6c_0_78"/>
          <p:cNvGrpSpPr/>
          <p:nvPr/>
        </p:nvGrpSpPr>
        <p:grpSpPr>
          <a:xfrm>
            <a:off x="2504114" y="5044150"/>
            <a:ext cx="7511993" cy="252300"/>
            <a:chOff x="431127" y="4795475"/>
            <a:chExt cx="7511993" cy="252300"/>
          </a:xfrm>
        </p:grpSpPr>
        <p:sp>
          <p:nvSpPr>
            <p:cNvPr id="302" name="Google Shape;302;g327f1207d6c_0_78"/>
            <p:cNvSpPr/>
            <p:nvPr/>
          </p:nvSpPr>
          <p:spPr>
            <a:xfrm>
              <a:off x="2613224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&lt;SEP&gt;</a:t>
              </a:r>
              <a:endParaRPr/>
            </a:p>
          </p:txBody>
        </p:sp>
        <p:sp>
          <p:nvSpPr>
            <p:cNvPr id="303" name="Google Shape;303;g327f1207d6c_0_78"/>
            <p:cNvSpPr/>
            <p:nvPr/>
          </p:nvSpPr>
          <p:spPr>
            <a:xfrm>
              <a:off x="1522237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Speed</a:t>
              </a:r>
              <a:endParaRPr/>
            </a:p>
          </p:txBody>
        </p:sp>
        <p:sp>
          <p:nvSpPr>
            <p:cNvPr id="304" name="Google Shape;304;g327f1207d6c_0_78"/>
            <p:cNvSpPr/>
            <p:nvPr/>
          </p:nvSpPr>
          <p:spPr>
            <a:xfrm>
              <a:off x="3704211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</a:t>
              </a:r>
              <a:endParaRPr/>
            </a:p>
          </p:txBody>
        </p:sp>
        <p:sp>
          <p:nvSpPr>
            <p:cNvPr id="305" name="Google Shape;305;g327f1207d6c_0_78"/>
            <p:cNvSpPr/>
            <p:nvPr/>
          </p:nvSpPr>
          <p:spPr>
            <a:xfrm>
              <a:off x="6977420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&lt;SEP&gt;</a:t>
              </a:r>
              <a:endParaRPr/>
            </a:p>
          </p:txBody>
        </p:sp>
        <p:sp>
          <p:nvSpPr>
            <p:cNvPr id="306" name="Google Shape;306;g327f1207d6c_0_78"/>
            <p:cNvSpPr/>
            <p:nvPr/>
          </p:nvSpPr>
          <p:spPr>
            <a:xfrm>
              <a:off x="431127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&lt;CLS&gt;</a:t>
              </a:r>
              <a:endParaRPr/>
            </a:p>
          </p:txBody>
        </p:sp>
        <p:sp>
          <p:nvSpPr>
            <p:cNvPr id="307" name="Google Shape;307;g327f1207d6c_0_78"/>
            <p:cNvSpPr/>
            <p:nvPr/>
          </p:nvSpPr>
          <p:spPr>
            <a:xfrm>
              <a:off x="4795198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am</a:t>
              </a:r>
              <a:endParaRPr/>
            </a:p>
          </p:txBody>
        </p:sp>
        <p:sp>
          <p:nvSpPr>
            <p:cNvPr id="308" name="Google Shape;308;g327f1207d6c_0_78"/>
            <p:cNvSpPr/>
            <p:nvPr/>
          </p:nvSpPr>
          <p:spPr>
            <a:xfrm>
              <a:off x="5886309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speed</a:t>
              </a:r>
              <a:endParaRPr/>
            </a:p>
          </p:txBody>
        </p:sp>
      </p:grpSp>
      <p:grpSp>
        <p:nvGrpSpPr>
          <p:cNvPr id="309" name="Google Shape;309;g327f1207d6c_0_78"/>
          <p:cNvGrpSpPr/>
          <p:nvPr/>
        </p:nvGrpSpPr>
        <p:grpSpPr>
          <a:xfrm>
            <a:off x="2504114" y="3292150"/>
            <a:ext cx="7511993" cy="252300"/>
            <a:chOff x="431127" y="4795475"/>
            <a:chExt cx="7511993" cy="252300"/>
          </a:xfrm>
        </p:grpSpPr>
        <p:sp>
          <p:nvSpPr>
            <p:cNvPr id="310" name="Google Shape;310;g327f1207d6c_0_78"/>
            <p:cNvSpPr/>
            <p:nvPr/>
          </p:nvSpPr>
          <p:spPr>
            <a:xfrm>
              <a:off x="2613224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&lt;SEP&gt;</a:t>
              </a:r>
              <a:endParaRPr/>
            </a:p>
          </p:txBody>
        </p:sp>
        <p:sp>
          <p:nvSpPr>
            <p:cNvPr id="311" name="Google Shape;311;g327f1207d6c_0_78"/>
            <p:cNvSpPr/>
            <p:nvPr/>
          </p:nvSpPr>
          <p:spPr>
            <a:xfrm>
              <a:off x="1522237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Speed</a:t>
              </a:r>
              <a:endParaRPr/>
            </a:p>
          </p:txBody>
        </p:sp>
        <p:sp>
          <p:nvSpPr>
            <p:cNvPr id="312" name="Google Shape;312;g327f1207d6c_0_78"/>
            <p:cNvSpPr/>
            <p:nvPr/>
          </p:nvSpPr>
          <p:spPr>
            <a:xfrm>
              <a:off x="3704211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</a:t>
              </a:r>
              <a:endParaRPr/>
            </a:p>
          </p:txBody>
        </p:sp>
        <p:sp>
          <p:nvSpPr>
            <p:cNvPr id="313" name="Google Shape;313;g327f1207d6c_0_78"/>
            <p:cNvSpPr/>
            <p:nvPr/>
          </p:nvSpPr>
          <p:spPr>
            <a:xfrm>
              <a:off x="6977420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&lt;SEP&gt;</a:t>
              </a:r>
              <a:endParaRPr/>
            </a:p>
          </p:txBody>
        </p:sp>
        <p:sp>
          <p:nvSpPr>
            <p:cNvPr id="314" name="Google Shape;314;g327f1207d6c_0_78"/>
            <p:cNvSpPr/>
            <p:nvPr/>
          </p:nvSpPr>
          <p:spPr>
            <a:xfrm>
              <a:off x="431127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&lt;CLS&gt;</a:t>
              </a:r>
              <a:endParaRPr/>
            </a:p>
          </p:txBody>
        </p:sp>
        <p:sp>
          <p:nvSpPr>
            <p:cNvPr id="315" name="Google Shape;315;g327f1207d6c_0_78"/>
            <p:cNvSpPr/>
            <p:nvPr/>
          </p:nvSpPr>
          <p:spPr>
            <a:xfrm>
              <a:off x="4795198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am</a:t>
              </a:r>
              <a:endParaRPr/>
            </a:p>
          </p:txBody>
        </p:sp>
        <p:sp>
          <p:nvSpPr>
            <p:cNvPr id="316" name="Google Shape;316;g327f1207d6c_0_78"/>
            <p:cNvSpPr/>
            <p:nvPr/>
          </p:nvSpPr>
          <p:spPr>
            <a:xfrm>
              <a:off x="5886309" y="4795475"/>
              <a:ext cx="965700" cy="2523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speed</a:t>
              </a:r>
              <a:endParaRPr/>
            </a:p>
          </p:txBody>
        </p:sp>
      </p:grpSp>
      <p:sp>
        <p:nvSpPr>
          <p:cNvPr id="317" name="Google Shape;317;g327f1207d6c_0_78"/>
          <p:cNvSpPr txBox="1"/>
          <p:nvPr/>
        </p:nvSpPr>
        <p:spPr>
          <a:xfrm>
            <a:off x="293925" y="3050750"/>
            <a:ext cx="1758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This token learns to represent the meaning of the entire sequence and can be used to classify it</a:t>
            </a:r>
            <a:endParaRPr sz="2000"/>
          </a:p>
        </p:txBody>
      </p:sp>
      <p:cxnSp>
        <p:nvCxnSpPr>
          <p:cNvPr id="318" name="Google Shape;318;g327f1207d6c_0_78"/>
          <p:cNvCxnSpPr>
            <a:stCxn id="314" idx="1"/>
            <a:endCxn id="317" idx="0"/>
          </p:cNvCxnSpPr>
          <p:nvPr/>
        </p:nvCxnSpPr>
        <p:spPr>
          <a:xfrm rot="10800000">
            <a:off x="1173314" y="3050800"/>
            <a:ext cx="1330800" cy="367500"/>
          </a:xfrm>
          <a:prstGeom prst="curvedConnector4">
            <a:avLst>
              <a:gd fmla="val 16967" name="adj1"/>
              <a:gd fmla="val 16481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83ff0b761_0_119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Next sentence prediction</a:t>
            </a:r>
            <a:endParaRPr/>
          </a:p>
        </p:txBody>
      </p:sp>
      <p:sp>
        <p:nvSpPr>
          <p:cNvPr id="324" name="Google Shape;324;g3283ff0b761_0_119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Understanding Sentence Relationships:</a:t>
            </a:r>
            <a:r>
              <a:rPr lang="en-US" sz="2400"/>
              <a:t> Many downstream NLP tasks, like </a:t>
            </a:r>
            <a:r>
              <a:rPr b="1" lang="en-US" sz="2400"/>
              <a:t>Question Answering</a:t>
            </a:r>
            <a:r>
              <a:rPr lang="en-US" sz="2400"/>
              <a:t>, </a:t>
            </a:r>
            <a:r>
              <a:rPr b="1" lang="en-US" sz="2400"/>
              <a:t>document classification</a:t>
            </a:r>
            <a:r>
              <a:rPr lang="en-US" sz="2400"/>
              <a:t>, and </a:t>
            </a:r>
            <a:r>
              <a:rPr b="1" lang="en-US" sz="2400"/>
              <a:t>information retrieval</a:t>
            </a:r>
            <a:r>
              <a:rPr lang="en-US" sz="2400"/>
              <a:t>, require the model to understand how sentences are connected.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US" sz="2400"/>
              <a:t>Grasping </a:t>
            </a:r>
            <a:r>
              <a:rPr b="1" lang="en-US" sz="2400"/>
              <a:t>sentence relationships</a:t>
            </a:r>
            <a:r>
              <a:rPr lang="en-US" sz="2400"/>
              <a:t> allows the model to </a:t>
            </a:r>
            <a:r>
              <a:rPr b="1" lang="en-US" sz="2400"/>
              <a:t>correctly assess</a:t>
            </a:r>
            <a:r>
              <a:rPr lang="en-US" sz="2400"/>
              <a:t> if one </a:t>
            </a:r>
            <a:r>
              <a:rPr b="1" lang="en-US" sz="2400"/>
              <a:t>sentence</a:t>
            </a:r>
            <a:r>
              <a:rPr lang="en-US" sz="2400"/>
              <a:t> logically </a:t>
            </a:r>
            <a:r>
              <a:rPr b="1" lang="en-US" sz="2400"/>
              <a:t>follows another</a:t>
            </a:r>
            <a:r>
              <a:rPr lang="en-US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83ff0b761_2_9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1" name="Google Shape;331;g3283ff0b761_2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075" y="250375"/>
            <a:ext cx="6219725" cy="54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7f1207d6c_0_162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Fine-Tuning </a:t>
            </a:r>
            <a:endParaRPr/>
          </a:p>
        </p:txBody>
      </p:sp>
      <p:sp>
        <p:nvSpPr>
          <p:cNvPr id="337" name="Google Shape;337;g327f1207d6c_0_162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pre-trained model has already </a:t>
            </a:r>
            <a:r>
              <a:rPr b="1" lang="en-US" sz="2400"/>
              <a:t>learned general language representations</a:t>
            </a:r>
            <a:r>
              <a:rPr lang="en-US" sz="2400"/>
              <a:t>, so fine-tuning allows you to </a:t>
            </a:r>
            <a:r>
              <a:rPr b="1" lang="en-US" sz="2400"/>
              <a:t>specialize</a:t>
            </a:r>
            <a:r>
              <a:rPr lang="en-US" sz="2400"/>
              <a:t> this knowledge for a </a:t>
            </a:r>
            <a:r>
              <a:rPr b="1" lang="en-US" sz="2400"/>
              <a:t>particular problem</a:t>
            </a:r>
            <a:r>
              <a:rPr lang="en-US" sz="2400"/>
              <a:t> without starting from scratch.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83ff0b761_0_171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Fine-Tuning: Recipe </a:t>
            </a:r>
            <a:endParaRPr/>
          </a:p>
        </p:txBody>
      </p:sp>
      <p:sp>
        <p:nvSpPr>
          <p:cNvPr id="343" name="Google Shape;343;g3283ff0b761_0_171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Pre-trained Weights: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000"/>
              <a:t>Start with a model that’s been pre-trained on a </a:t>
            </a:r>
            <a:r>
              <a:rPr b="1" lang="en-US" sz="2000"/>
              <a:t>large</a:t>
            </a:r>
            <a:r>
              <a:rPr lang="en-US" sz="2000"/>
              <a:t>, general </a:t>
            </a:r>
            <a:r>
              <a:rPr b="1" lang="en-US" sz="2000"/>
              <a:t>dataset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Task-specific Dataset</a:t>
            </a:r>
            <a:endParaRPr b="1"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 sz="2000"/>
              <a:t>Fine-tune the model using a </a:t>
            </a:r>
            <a:r>
              <a:rPr b="1" lang="en-US" sz="2000"/>
              <a:t>labeled dataset</a:t>
            </a:r>
            <a:r>
              <a:rPr lang="en-US" sz="2000"/>
              <a:t> relevant to your task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Adjusting Layers:</a:t>
            </a:r>
            <a:endParaRPr b="1"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Feature Extraction: </a:t>
            </a:r>
            <a:r>
              <a:rPr b="1" lang="en-US" sz="2000"/>
              <a:t>Small Updates</a:t>
            </a:r>
            <a:r>
              <a:rPr lang="en-US" sz="2000"/>
              <a:t> on the weights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Task-Specific Layers: </a:t>
            </a:r>
            <a:r>
              <a:rPr b="1" lang="en-US" sz="2000"/>
              <a:t>Additional layers</a:t>
            </a:r>
            <a:r>
              <a:rPr lang="en-US" sz="2000"/>
              <a:t> specific to the task are added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283ff0b761_1_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Fine-Tuning Tasks</a:t>
            </a:r>
            <a:endParaRPr/>
          </a:p>
        </p:txBody>
      </p:sp>
      <p:sp>
        <p:nvSpPr>
          <p:cNvPr id="349" name="Google Shape;349;g3283ff0b761_1_0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/>
              <a:t>Document Classification</a:t>
            </a:r>
            <a:endParaRPr b="1"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Classify documents into categories (e.g., “news”, “sports”...)</a:t>
            </a:r>
            <a:br>
              <a:rPr lang="en-US" sz="2300"/>
            </a:b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/>
              <a:t>Named Entity Recognition</a:t>
            </a:r>
            <a:endParaRPr b="1"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Locate and classify named entities mentioned in unstructured text</a:t>
            </a:r>
            <a:br>
              <a:rPr lang="en-US" sz="2300"/>
            </a:b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/>
              <a:t>Span Extraction</a:t>
            </a:r>
            <a:endParaRPr b="1"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Retrieve specific spans of text as answers to questions</a:t>
            </a:r>
            <a:endParaRPr sz="23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500"/>
              <a:t>…</a:t>
            </a:r>
            <a:endParaRPr b="1" sz="3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283ff0b761_0_177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Document Classification: Sentiment Analysis</a:t>
            </a:r>
            <a:endParaRPr/>
          </a:p>
        </p:txBody>
      </p:sp>
      <p:sp>
        <p:nvSpPr>
          <p:cNvPr id="355" name="Google Shape;355;g3283ff0b761_0_177"/>
          <p:cNvSpPr txBox="1"/>
          <p:nvPr/>
        </p:nvSpPr>
        <p:spPr>
          <a:xfrm>
            <a:off x="4513125" y="4388700"/>
            <a:ext cx="3109200" cy="7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The movie was really great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56" name="Google Shape;356;g3283ff0b761_0_177"/>
          <p:cNvSpPr txBox="1"/>
          <p:nvPr/>
        </p:nvSpPr>
        <p:spPr>
          <a:xfrm>
            <a:off x="4917075" y="5314500"/>
            <a:ext cx="19965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Single Sentence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57" name="Google Shape;357;g3283ff0b761_0_177"/>
          <p:cNvSpPr/>
          <p:nvPr/>
        </p:nvSpPr>
        <p:spPr>
          <a:xfrm>
            <a:off x="3054075" y="3648275"/>
            <a:ext cx="6027300" cy="441900"/>
          </a:xfrm>
          <a:prstGeom prst="roundRect">
            <a:avLst>
              <a:gd fmla="val 16667" name="adj"/>
            </a:avLst>
          </a:prstGeom>
          <a:solidFill>
            <a:srgbClr val="E4E47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358" name="Google Shape;358;g3283ff0b761_0_177"/>
          <p:cNvSpPr/>
          <p:nvPr/>
        </p:nvSpPr>
        <p:spPr>
          <a:xfrm>
            <a:off x="5892525" y="3993650"/>
            <a:ext cx="350400" cy="44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A7C8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283ff0b761_0_177"/>
          <p:cNvSpPr txBox="1"/>
          <p:nvPr/>
        </p:nvSpPr>
        <p:spPr>
          <a:xfrm>
            <a:off x="3752750" y="3215138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CLS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0" name="Google Shape;360;g3283ff0b761_0_177"/>
          <p:cNvSpPr txBox="1"/>
          <p:nvPr/>
        </p:nvSpPr>
        <p:spPr>
          <a:xfrm>
            <a:off x="4537500" y="3215138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</a:t>
            </a:r>
            <a:r>
              <a:rPr baseline="-25000" lang="en-US" sz="1800">
                <a:solidFill>
                  <a:schemeClr val="dk1"/>
                </a:solidFill>
              </a:rPr>
              <a:t>1</a:t>
            </a:r>
            <a:endParaRPr baseline="-25000" sz="1800">
              <a:solidFill>
                <a:schemeClr val="dk1"/>
              </a:solidFill>
            </a:endParaRPr>
          </a:p>
        </p:txBody>
      </p:sp>
      <p:sp>
        <p:nvSpPr>
          <p:cNvPr id="361" name="Google Shape;361;g3283ff0b761_0_177"/>
          <p:cNvSpPr txBox="1"/>
          <p:nvPr/>
        </p:nvSpPr>
        <p:spPr>
          <a:xfrm>
            <a:off x="5322250" y="3215138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</a:t>
            </a:r>
            <a:r>
              <a:rPr baseline="-25000" lang="en-US" sz="1800">
                <a:solidFill>
                  <a:schemeClr val="dk1"/>
                </a:solidFill>
              </a:rPr>
              <a:t>2</a:t>
            </a:r>
            <a:endParaRPr baseline="-25000" sz="1800">
              <a:solidFill>
                <a:schemeClr val="dk1"/>
              </a:solidFill>
            </a:endParaRPr>
          </a:p>
        </p:txBody>
      </p:sp>
      <p:sp>
        <p:nvSpPr>
          <p:cNvPr id="362" name="Google Shape;362;g3283ff0b761_0_177"/>
          <p:cNvSpPr txBox="1"/>
          <p:nvPr/>
        </p:nvSpPr>
        <p:spPr>
          <a:xfrm>
            <a:off x="6107000" y="3215138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</a:t>
            </a:r>
            <a:r>
              <a:rPr baseline="-25000" lang="en-US" sz="1800">
                <a:solidFill>
                  <a:schemeClr val="dk1"/>
                </a:solidFill>
              </a:rPr>
              <a:t>3</a:t>
            </a:r>
            <a:endParaRPr baseline="-25000" sz="1800">
              <a:solidFill>
                <a:schemeClr val="dk1"/>
              </a:solidFill>
            </a:endParaRPr>
          </a:p>
        </p:txBody>
      </p:sp>
      <p:sp>
        <p:nvSpPr>
          <p:cNvPr id="363" name="Google Shape;363;g3283ff0b761_0_177"/>
          <p:cNvSpPr/>
          <p:nvPr/>
        </p:nvSpPr>
        <p:spPr>
          <a:xfrm>
            <a:off x="7541913" y="1770675"/>
            <a:ext cx="3509100" cy="63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introduce a classification head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outputs if a sentence is good or bad </a:t>
            </a:r>
            <a:endParaRPr/>
          </a:p>
        </p:txBody>
      </p:sp>
      <p:sp>
        <p:nvSpPr>
          <p:cNvPr id="364" name="Google Shape;364;g3283ff0b761_0_177"/>
          <p:cNvSpPr/>
          <p:nvPr/>
        </p:nvSpPr>
        <p:spPr>
          <a:xfrm>
            <a:off x="348300" y="1690569"/>
            <a:ext cx="2270700" cy="792600"/>
          </a:xfrm>
          <a:prstGeom prst="roundRect">
            <a:avLst>
              <a:gd fmla="val 9215" name="adj"/>
            </a:avLst>
          </a:prstGeom>
          <a:solidFill>
            <a:srgbClr val="FFFFE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283ff0b761_0_177"/>
          <p:cNvSpPr/>
          <p:nvPr/>
        </p:nvSpPr>
        <p:spPr>
          <a:xfrm>
            <a:off x="444527" y="2141181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</a:t>
            </a:r>
            <a:endParaRPr/>
          </a:p>
        </p:txBody>
      </p:sp>
      <p:sp>
        <p:nvSpPr>
          <p:cNvPr id="366" name="Google Shape;366;g3283ff0b761_0_177"/>
          <p:cNvSpPr/>
          <p:nvPr/>
        </p:nvSpPr>
        <p:spPr>
          <a:xfrm>
            <a:off x="444527" y="1779344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</a:t>
            </a:r>
            <a:endParaRPr/>
          </a:p>
        </p:txBody>
      </p:sp>
      <p:sp>
        <p:nvSpPr>
          <p:cNvPr id="367" name="Google Shape;367;g3283ff0b761_0_177"/>
          <p:cNvSpPr/>
          <p:nvPr/>
        </p:nvSpPr>
        <p:spPr>
          <a:xfrm>
            <a:off x="1557052" y="2141181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8%</a:t>
            </a:r>
            <a:endParaRPr/>
          </a:p>
        </p:txBody>
      </p:sp>
      <p:sp>
        <p:nvSpPr>
          <p:cNvPr id="368" name="Google Shape;368;g3283ff0b761_0_177"/>
          <p:cNvSpPr/>
          <p:nvPr/>
        </p:nvSpPr>
        <p:spPr>
          <a:xfrm>
            <a:off x="1557052" y="1779344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92%</a:t>
            </a:r>
            <a:endParaRPr/>
          </a:p>
        </p:txBody>
      </p:sp>
      <p:sp>
        <p:nvSpPr>
          <p:cNvPr id="369" name="Google Shape;369;g3283ff0b761_0_177"/>
          <p:cNvSpPr/>
          <p:nvPr/>
        </p:nvSpPr>
        <p:spPr>
          <a:xfrm flipH="1">
            <a:off x="3054082" y="1775600"/>
            <a:ext cx="1218600" cy="1354500"/>
          </a:xfrm>
          <a:prstGeom prst="bentArrow">
            <a:avLst>
              <a:gd fmla="val 25000" name="adj1"/>
              <a:gd fmla="val 25000" name="adj2"/>
              <a:gd fmla="val 25006" name="adj3"/>
              <a:gd fmla="val 34818" name="adj4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283ff0b761_0_177"/>
          <p:cNvSpPr/>
          <p:nvPr/>
        </p:nvSpPr>
        <p:spPr>
          <a:xfrm>
            <a:off x="3176288" y="2581150"/>
            <a:ext cx="1859100" cy="396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</a:t>
            </a:r>
            <a:r>
              <a:rPr lang="en-US">
                <a:solidFill>
                  <a:srgbClr val="000000"/>
                </a:solidFill>
              </a:rPr>
              <a:t> Head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1" name="Google Shape;371;g3283ff0b761_0_177"/>
          <p:cNvSpPr txBox="1"/>
          <p:nvPr/>
        </p:nvSpPr>
        <p:spPr>
          <a:xfrm>
            <a:off x="6891750" y="3215138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</a:t>
            </a:r>
            <a:r>
              <a:rPr baseline="-25000" lang="en-US" sz="1800">
                <a:solidFill>
                  <a:schemeClr val="dk1"/>
                </a:solidFill>
              </a:rPr>
              <a:t>4</a:t>
            </a:r>
            <a:endParaRPr baseline="-25000" sz="1800">
              <a:solidFill>
                <a:schemeClr val="dk1"/>
              </a:solidFill>
            </a:endParaRPr>
          </a:p>
        </p:txBody>
      </p:sp>
      <p:sp>
        <p:nvSpPr>
          <p:cNvPr id="372" name="Google Shape;372;g3283ff0b761_0_177"/>
          <p:cNvSpPr txBox="1"/>
          <p:nvPr/>
        </p:nvSpPr>
        <p:spPr>
          <a:xfrm>
            <a:off x="7676500" y="3215138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</a:t>
            </a:r>
            <a:r>
              <a:rPr baseline="-25000" lang="en-US" sz="1800">
                <a:solidFill>
                  <a:schemeClr val="dk1"/>
                </a:solidFill>
              </a:rPr>
              <a:t>5</a:t>
            </a:r>
            <a:endParaRPr baseline="-25000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283ff0b761_2_5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Document Classification: Sentiment Analysis</a:t>
            </a:r>
            <a:endParaRPr/>
          </a:p>
        </p:txBody>
      </p:sp>
      <p:sp>
        <p:nvSpPr>
          <p:cNvPr id="378" name="Google Shape;378;g3283ff0b761_2_5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Sentiment analysis is a type of document classification where the goal is to determine the sentiment (e.g., positive, negative, or neutral) expressed in a piece of text.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It’s commonly used to analyze reviews, social media posts, or customer feedback to understand public opinion or user sentiment about a product, service, or event.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Example: Classifying a movie review as “positive” or “negative.”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283ff0b761_0_218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Document Classification: NER</a:t>
            </a:r>
            <a:endParaRPr/>
          </a:p>
        </p:txBody>
      </p:sp>
      <p:sp>
        <p:nvSpPr>
          <p:cNvPr id="384" name="Google Shape;384;g3283ff0b761_0_218"/>
          <p:cNvSpPr txBox="1"/>
          <p:nvPr/>
        </p:nvSpPr>
        <p:spPr>
          <a:xfrm>
            <a:off x="4513125" y="4388700"/>
            <a:ext cx="3109200" cy="7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Apple will launch the new iPhone in september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85" name="Google Shape;385;g3283ff0b761_0_218"/>
          <p:cNvSpPr txBox="1"/>
          <p:nvPr/>
        </p:nvSpPr>
        <p:spPr>
          <a:xfrm>
            <a:off x="4917075" y="5314500"/>
            <a:ext cx="19965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Single Sentence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86" name="Google Shape;386;g3283ff0b761_0_218"/>
          <p:cNvSpPr/>
          <p:nvPr/>
        </p:nvSpPr>
        <p:spPr>
          <a:xfrm>
            <a:off x="3054075" y="3648275"/>
            <a:ext cx="6027300" cy="441900"/>
          </a:xfrm>
          <a:prstGeom prst="roundRect">
            <a:avLst>
              <a:gd fmla="val 16667" name="adj"/>
            </a:avLst>
          </a:prstGeom>
          <a:solidFill>
            <a:srgbClr val="E4E47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387" name="Google Shape;387;g3283ff0b761_0_218"/>
          <p:cNvSpPr/>
          <p:nvPr/>
        </p:nvSpPr>
        <p:spPr>
          <a:xfrm>
            <a:off x="5892525" y="3993650"/>
            <a:ext cx="350400" cy="44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A7C8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283ff0b761_0_218"/>
          <p:cNvSpPr txBox="1"/>
          <p:nvPr/>
        </p:nvSpPr>
        <p:spPr>
          <a:xfrm>
            <a:off x="4145125" y="3206613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CLS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89" name="Google Shape;389;g3283ff0b761_0_218"/>
          <p:cNvSpPr txBox="1"/>
          <p:nvPr/>
        </p:nvSpPr>
        <p:spPr>
          <a:xfrm>
            <a:off x="4929875" y="3206613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</a:t>
            </a:r>
            <a:r>
              <a:rPr baseline="-25000" lang="en-US" sz="1800">
                <a:solidFill>
                  <a:schemeClr val="dk1"/>
                </a:solidFill>
              </a:rPr>
              <a:t>1</a:t>
            </a:r>
            <a:endParaRPr baseline="-25000" sz="1800">
              <a:solidFill>
                <a:schemeClr val="dk1"/>
              </a:solidFill>
            </a:endParaRPr>
          </a:p>
        </p:txBody>
      </p:sp>
      <p:sp>
        <p:nvSpPr>
          <p:cNvPr id="390" name="Google Shape;390;g3283ff0b761_0_218"/>
          <p:cNvSpPr txBox="1"/>
          <p:nvPr/>
        </p:nvSpPr>
        <p:spPr>
          <a:xfrm>
            <a:off x="5714625" y="3206613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</a:t>
            </a:r>
            <a:r>
              <a:rPr baseline="-25000" lang="en-US" sz="1800">
                <a:solidFill>
                  <a:schemeClr val="dk1"/>
                </a:solidFill>
              </a:rPr>
              <a:t>2</a:t>
            </a:r>
            <a:endParaRPr baseline="-25000" sz="1800">
              <a:solidFill>
                <a:schemeClr val="dk1"/>
              </a:solidFill>
            </a:endParaRPr>
          </a:p>
        </p:txBody>
      </p:sp>
      <p:sp>
        <p:nvSpPr>
          <p:cNvPr id="391" name="Google Shape;391;g3283ff0b761_0_218"/>
          <p:cNvSpPr txBox="1"/>
          <p:nvPr/>
        </p:nvSpPr>
        <p:spPr>
          <a:xfrm>
            <a:off x="6499375" y="3206613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</a:t>
            </a:r>
            <a:r>
              <a:rPr baseline="-25000" lang="en-US" sz="1800">
                <a:solidFill>
                  <a:schemeClr val="dk1"/>
                </a:solidFill>
              </a:rPr>
              <a:t>3</a:t>
            </a:r>
            <a:endParaRPr baseline="-25000" sz="1800">
              <a:solidFill>
                <a:schemeClr val="dk1"/>
              </a:solidFill>
            </a:endParaRPr>
          </a:p>
        </p:txBody>
      </p:sp>
      <p:sp>
        <p:nvSpPr>
          <p:cNvPr id="392" name="Google Shape;392;g3283ff0b761_0_218"/>
          <p:cNvSpPr/>
          <p:nvPr/>
        </p:nvSpPr>
        <p:spPr>
          <a:xfrm>
            <a:off x="7541913" y="1770675"/>
            <a:ext cx="3509100" cy="63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introduce a classification that can recognize named entities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(Named entity recognition)</a:t>
            </a:r>
            <a:endParaRPr/>
          </a:p>
        </p:txBody>
      </p:sp>
      <p:sp>
        <p:nvSpPr>
          <p:cNvPr id="393" name="Google Shape;393;g3283ff0b761_0_218"/>
          <p:cNvSpPr/>
          <p:nvPr/>
        </p:nvSpPr>
        <p:spPr>
          <a:xfrm>
            <a:off x="974775" y="1690575"/>
            <a:ext cx="2481300" cy="1516200"/>
          </a:xfrm>
          <a:prstGeom prst="roundRect">
            <a:avLst>
              <a:gd fmla="val 9215" name="adj"/>
            </a:avLst>
          </a:prstGeom>
          <a:solidFill>
            <a:srgbClr val="FFFFE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283ff0b761_0_218"/>
          <p:cNvSpPr/>
          <p:nvPr/>
        </p:nvSpPr>
        <p:spPr>
          <a:xfrm>
            <a:off x="1099350" y="2141175"/>
            <a:ext cx="11481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Fruit</a:t>
            </a:r>
            <a:endParaRPr/>
          </a:p>
        </p:txBody>
      </p:sp>
      <p:sp>
        <p:nvSpPr>
          <p:cNvPr id="395" name="Google Shape;395;g3283ff0b761_0_218"/>
          <p:cNvSpPr/>
          <p:nvPr/>
        </p:nvSpPr>
        <p:spPr>
          <a:xfrm>
            <a:off x="1099475" y="1779350"/>
            <a:ext cx="11481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Company</a:t>
            </a:r>
            <a:endParaRPr/>
          </a:p>
        </p:txBody>
      </p:sp>
      <p:sp>
        <p:nvSpPr>
          <p:cNvPr id="396" name="Google Shape;396;g3283ff0b761_0_218"/>
          <p:cNvSpPr/>
          <p:nvPr/>
        </p:nvSpPr>
        <p:spPr>
          <a:xfrm>
            <a:off x="2394277" y="2141181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10%</a:t>
            </a:r>
            <a:endParaRPr/>
          </a:p>
        </p:txBody>
      </p:sp>
      <p:sp>
        <p:nvSpPr>
          <p:cNvPr id="397" name="Google Shape;397;g3283ff0b761_0_218"/>
          <p:cNvSpPr/>
          <p:nvPr/>
        </p:nvSpPr>
        <p:spPr>
          <a:xfrm>
            <a:off x="2394277" y="1779344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80%</a:t>
            </a:r>
            <a:endParaRPr/>
          </a:p>
        </p:txBody>
      </p:sp>
      <p:sp>
        <p:nvSpPr>
          <p:cNvPr id="398" name="Google Shape;398;g3283ff0b761_0_218"/>
          <p:cNvSpPr/>
          <p:nvPr/>
        </p:nvSpPr>
        <p:spPr>
          <a:xfrm flipH="1">
            <a:off x="4189645" y="1771338"/>
            <a:ext cx="1218600" cy="1354500"/>
          </a:xfrm>
          <a:prstGeom prst="bentArrow">
            <a:avLst>
              <a:gd fmla="val 25000" name="adj1"/>
              <a:gd fmla="val 25000" name="adj2"/>
              <a:gd fmla="val 25006" name="adj3"/>
              <a:gd fmla="val 34818" name="adj4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283ff0b761_0_218"/>
          <p:cNvSpPr/>
          <p:nvPr/>
        </p:nvSpPr>
        <p:spPr>
          <a:xfrm>
            <a:off x="4353425" y="2543275"/>
            <a:ext cx="1859100" cy="3963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</a:t>
            </a:r>
            <a:r>
              <a:rPr lang="en-US">
                <a:solidFill>
                  <a:srgbClr val="000000"/>
                </a:solidFill>
              </a:rPr>
              <a:t> Head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0" name="Google Shape;400;g3283ff0b761_0_218"/>
          <p:cNvSpPr txBox="1"/>
          <p:nvPr/>
        </p:nvSpPr>
        <p:spPr>
          <a:xfrm>
            <a:off x="7284125" y="3206613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</a:t>
            </a:r>
            <a:r>
              <a:rPr baseline="-25000" lang="en-US" sz="1800">
                <a:solidFill>
                  <a:schemeClr val="dk1"/>
                </a:solidFill>
              </a:rPr>
              <a:t>…</a:t>
            </a:r>
            <a:endParaRPr baseline="-25000" sz="1800">
              <a:solidFill>
                <a:schemeClr val="dk1"/>
              </a:solidFill>
            </a:endParaRPr>
          </a:p>
        </p:txBody>
      </p:sp>
      <p:sp>
        <p:nvSpPr>
          <p:cNvPr id="401" name="Google Shape;401;g3283ff0b761_0_218"/>
          <p:cNvSpPr/>
          <p:nvPr/>
        </p:nvSpPr>
        <p:spPr>
          <a:xfrm>
            <a:off x="1085112" y="2543275"/>
            <a:ext cx="11481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</a:t>
            </a:r>
            <a:endParaRPr/>
          </a:p>
        </p:txBody>
      </p:sp>
      <p:sp>
        <p:nvSpPr>
          <p:cNvPr id="402" name="Google Shape;402;g3283ff0b761_0_218"/>
          <p:cNvSpPr/>
          <p:nvPr/>
        </p:nvSpPr>
        <p:spPr>
          <a:xfrm>
            <a:off x="2380039" y="2543281"/>
            <a:ext cx="965700" cy="2523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2%</a:t>
            </a:r>
            <a:endParaRPr/>
          </a:p>
        </p:txBody>
      </p:sp>
      <p:sp>
        <p:nvSpPr>
          <p:cNvPr id="403" name="Google Shape;403;g3283ff0b761_0_218"/>
          <p:cNvSpPr txBox="1"/>
          <p:nvPr/>
        </p:nvSpPr>
        <p:spPr>
          <a:xfrm>
            <a:off x="1812000" y="2729550"/>
            <a:ext cx="96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…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83ff0b761_2_217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Information organization and search​</a:t>
            </a:r>
            <a:endParaRPr/>
          </a:p>
        </p:txBody>
      </p:sp>
      <p:sp>
        <p:nvSpPr>
          <p:cNvPr id="101" name="Google Shape;101;g3283ff0b761_2_217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How to organize your data?​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Data is highly heterogeneous​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Labels are also very heterogeneous​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How to find information?​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User queries are also very heterogeneous​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2" name="Google Shape;102;g3283ff0b761_2_2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83ff0b761_2_54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Document Classification: NER</a:t>
            </a:r>
            <a:endParaRPr/>
          </a:p>
        </p:txBody>
      </p:sp>
      <p:sp>
        <p:nvSpPr>
          <p:cNvPr id="409" name="Google Shape;409;g3283ff0b761_2_54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Named Entity Recognition (NER) is a task where the model identifies and classifies key entities in a text into predefined categories such as: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Persons (e.g., “John Doe”)</a:t>
            </a:r>
            <a:r>
              <a:rPr lang="en-US"/>
              <a:t>,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Organizations (e.g., “Google”),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Locations (e.g., “New York City”),</a:t>
            </a:r>
            <a:endParaRPr sz="2400"/>
          </a:p>
        </p:txBody>
      </p:sp>
      <p:pic>
        <p:nvPicPr>
          <p:cNvPr id="410" name="Google Shape;410;g3283ff0b761_2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100" y="4468800"/>
            <a:ext cx="10209799" cy="6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83ff0b761_2_6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Span Extraction</a:t>
            </a:r>
            <a:endParaRPr/>
          </a:p>
        </p:txBody>
      </p:sp>
      <p:sp>
        <p:nvSpPr>
          <p:cNvPr id="416" name="Google Shape;416;g3283ff0b761_2_60"/>
          <p:cNvSpPr txBox="1"/>
          <p:nvPr/>
        </p:nvSpPr>
        <p:spPr>
          <a:xfrm>
            <a:off x="3082225" y="3468775"/>
            <a:ext cx="2621400" cy="7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When did Portugal win the Euro?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17" name="Google Shape;417;g3283ff0b761_2_60"/>
          <p:cNvSpPr txBox="1"/>
          <p:nvPr/>
        </p:nvSpPr>
        <p:spPr>
          <a:xfrm>
            <a:off x="6488350" y="3468775"/>
            <a:ext cx="2621400" cy="7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Portugal win the Euro in 2016 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18" name="Google Shape;418;g3283ff0b761_2_60"/>
          <p:cNvSpPr txBox="1"/>
          <p:nvPr/>
        </p:nvSpPr>
        <p:spPr>
          <a:xfrm>
            <a:off x="3242275" y="4421313"/>
            <a:ext cx="19965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Question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419" name="Google Shape;419;g3283ff0b761_2_60"/>
          <p:cNvSpPr txBox="1"/>
          <p:nvPr/>
        </p:nvSpPr>
        <p:spPr>
          <a:xfrm>
            <a:off x="6488225" y="4421313"/>
            <a:ext cx="26214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Answer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420" name="Google Shape;420;g3283ff0b761_2_60"/>
          <p:cNvSpPr/>
          <p:nvPr/>
        </p:nvSpPr>
        <p:spPr>
          <a:xfrm>
            <a:off x="3082225" y="2737288"/>
            <a:ext cx="6027300" cy="441900"/>
          </a:xfrm>
          <a:prstGeom prst="roundRect">
            <a:avLst>
              <a:gd fmla="val 16667" name="adj"/>
            </a:avLst>
          </a:prstGeom>
          <a:solidFill>
            <a:srgbClr val="E4E47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</a:t>
            </a:r>
            <a:endParaRPr/>
          </a:p>
        </p:txBody>
      </p:sp>
      <p:sp>
        <p:nvSpPr>
          <p:cNvPr id="421" name="Google Shape;421;g3283ff0b761_2_60"/>
          <p:cNvSpPr/>
          <p:nvPr/>
        </p:nvSpPr>
        <p:spPr>
          <a:xfrm>
            <a:off x="4065325" y="3118288"/>
            <a:ext cx="350400" cy="44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A7C8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283ff0b761_2_60"/>
          <p:cNvSpPr/>
          <p:nvPr/>
        </p:nvSpPr>
        <p:spPr>
          <a:xfrm>
            <a:off x="7623850" y="3118413"/>
            <a:ext cx="350400" cy="44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A7C8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3283ff0b761_2_60"/>
          <p:cNvSpPr txBox="1"/>
          <p:nvPr/>
        </p:nvSpPr>
        <p:spPr>
          <a:xfrm>
            <a:off x="7445950" y="2192788"/>
            <a:ext cx="706200" cy="36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</a:rPr>
              <a:t>2016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24" name="Google Shape;424;g3283ff0b761_2_60"/>
          <p:cNvSpPr/>
          <p:nvPr/>
        </p:nvSpPr>
        <p:spPr>
          <a:xfrm>
            <a:off x="7623725" y="2485938"/>
            <a:ext cx="350400" cy="44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A7C8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27f1207d6c_0_217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Span Extraction</a:t>
            </a:r>
            <a:endParaRPr/>
          </a:p>
        </p:txBody>
      </p:sp>
      <p:sp>
        <p:nvSpPr>
          <p:cNvPr id="430" name="Google Shape;430;g327f1207d6c_0_217"/>
          <p:cNvSpPr txBox="1"/>
          <p:nvPr/>
        </p:nvSpPr>
        <p:spPr>
          <a:xfrm>
            <a:off x="838198" y="1658850"/>
            <a:ext cx="10938600" cy="3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Span extraction is a task where the model identifies and extracts specific spans (sub-sections) of text from a document in response to a query.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 span extraction, the model is trained to predict two positions: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Start position: The beginning of the relevant span.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End position: The end of the relevant span.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283ff0b761_2_338"/>
          <p:cNvSpPr txBox="1"/>
          <p:nvPr/>
        </p:nvSpPr>
        <p:spPr>
          <a:xfrm>
            <a:off x="626700" y="1658850"/>
            <a:ext cx="10938600" cy="129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/>
              <a:t>“John Doe is a Data Scientist at ABC Corp. He has a Master's degree in Computer Science from XYZ University and 5 years of experience in machine learning and data analysis.”</a:t>
            </a:r>
            <a:endParaRPr sz="2400"/>
          </a:p>
        </p:txBody>
      </p:sp>
      <p:sp>
        <p:nvSpPr>
          <p:cNvPr id="437" name="Google Shape;437;g3283ff0b761_2_338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Span Extraction in Real World</a:t>
            </a:r>
            <a:endParaRPr/>
          </a:p>
        </p:txBody>
      </p:sp>
      <p:sp>
        <p:nvSpPr>
          <p:cNvPr id="438" name="Google Shape;438;g3283ff0b761_2_3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g3283ff0b761_2_338"/>
          <p:cNvSpPr/>
          <p:nvPr/>
        </p:nvSpPr>
        <p:spPr>
          <a:xfrm>
            <a:off x="4020750" y="3259000"/>
            <a:ext cx="4150500" cy="802800"/>
          </a:xfrm>
          <a:prstGeom prst="roundRect">
            <a:avLst>
              <a:gd fmla="val 16667" name="adj"/>
            </a:avLst>
          </a:prstGeom>
          <a:solidFill>
            <a:srgbClr val="E4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440" name="Google Shape;440;g3283ff0b761_2_338"/>
          <p:cNvSpPr txBox="1"/>
          <p:nvPr/>
        </p:nvSpPr>
        <p:spPr>
          <a:xfrm>
            <a:off x="626700" y="4364750"/>
            <a:ext cx="10938600" cy="149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How many experience does the candidate have?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What is the candidate's current job title?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What degree does the candidate hold?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441" name="Google Shape;441;g3283ff0b761_2_338"/>
          <p:cNvCxnSpPr>
            <a:stCxn id="436" idx="2"/>
            <a:endCxn id="439" idx="0"/>
          </p:cNvCxnSpPr>
          <p:nvPr/>
        </p:nvCxnSpPr>
        <p:spPr>
          <a:xfrm>
            <a:off x="6096000" y="2956050"/>
            <a:ext cx="0" cy="30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g3283ff0b761_2_338"/>
          <p:cNvCxnSpPr>
            <a:stCxn id="440" idx="0"/>
            <a:endCxn id="439" idx="2"/>
          </p:cNvCxnSpPr>
          <p:nvPr/>
        </p:nvCxnSpPr>
        <p:spPr>
          <a:xfrm rot="10800000">
            <a:off x="6096000" y="4061750"/>
            <a:ext cx="0" cy="30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283ff0b761_2_354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Span Extraction in Real World</a:t>
            </a:r>
            <a:endParaRPr/>
          </a:p>
        </p:txBody>
      </p:sp>
      <p:sp>
        <p:nvSpPr>
          <p:cNvPr id="449" name="Google Shape;449;g3283ff0b761_2_3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g3283ff0b761_2_354"/>
          <p:cNvSpPr/>
          <p:nvPr/>
        </p:nvSpPr>
        <p:spPr>
          <a:xfrm>
            <a:off x="7203300" y="3429000"/>
            <a:ext cx="4150500" cy="802800"/>
          </a:xfrm>
          <a:prstGeom prst="roundRect">
            <a:avLst>
              <a:gd fmla="val 16667" name="adj"/>
            </a:avLst>
          </a:prstGeom>
          <a:solidFill>
            <a:srgbClr val="E4E47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451" name="Google Shape;451;g3283ff0b761_2_354"/>
          <p:cNvSpPr/>
          <p:nvPr/>
        </p:nvSpPr>
        <p:spPr>
          <a:xfrm>
            <a:off x="7247875" y="5058100"/>
            <a:ext cx="4070400" cy="68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 &lt;SEP&gt; Curriculum Vitae &lt;SEP&gt;</a:t>
            </a:r>
            <a:endParaRPr/>
          </a:p>
        </p:txBody>
      </p:sp>
      <p:cxnSp>
        <p:nvCxnSpPr>
          <p:cNvPr id="452" name="Google Shape;452;g3283ff0b761_2_354"/>
          <p:cNvCxnSpPr>
            <a:stCxn id="451" idx="0"/>
            <a:endCxn id="450" idx="2"/>
          </p:cNvCxnSpPr>
          <p:nvPr/>
        </p:nvCxnSpPr>
        <p:spPr>
          <a:xfrm rot="10800000">
            <a:off x="9278575" y="4231900"/>
            <a:ext cx="4500" cy="82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g3283ff0b761_2_354"/>
          <p:cNvSpPr/>
          <p:nvPr/>
        </p:nvSpPr>
        <p:spPr>
          <a:xfrm>
            <a:off x="7163250" y="1690575"/>
            <a:ext cx="4232100" cy="128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Job Title:</a:t>
            </a:r>
            <a:r>
              <a:rPr lang="en-US" sz="1800">
                <a:solidFill>
                  <a:schemeClr val="dk1"/>
                </a:solidFill>
              </a:rPr>
              <a:t> Data Scientist</a:t>
            </a:r>
            <a:br>
              <a:rPr lang="en-US" sz="1800">
                <a:solidFill>
                  <a:schemeClr val="dk1"/>
                </a:solidFill>
              </a:rPr>
            </a:br>
            <a:r>
              <a:rPr b="1" lang="en-US" sz="1800">
                <a:solidFill>
                  <a:schemeClr val="dk1"/>
                </a:solidFill>
              </a:rPr>
              <a:t>Degree:</a:t>
            </a:r>
            <a:r>
              <a:rPr lang="en-US" sz="1800">
                <a:solidFill>
                  <a:schemeClr val="dk1"/>
                </a:solidFill>
              </a:rPr>
              <a:t> Master's in Computer Science</a:t>
            </a:r>
            <a:br>
              <a:rPr lang="en-US" sz="1800">
                <a:solidFill>
                  <a:schemeClr val="dk1"/>
                </a:solidFill>
              </a:rPr>
            </a:br>
            <a:r>
              <a:rPr b="1" lang="en-US" sz="1800">
                <a:solidFill>
                  <a:schemeClr val="dk1"/>
                </a:solidFill>
              </a:rPr>
              <a:t>Experience:</a:t>
            </a:r>
            <a:r>
              <a:rPr lang="en-US" sz="1800">
                <a:solidFill>
                  <a:schemeClr val="dk1"/>
                </a:solidFill>
              </a:rPr>
              <a:t> 5 years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454" name="Google Shape;454;g3283ff0b761_2_354"/>
          <p:cNvCxnSpPr>
            <a:stCxn id="450" idx="0"/>
            <a:endCxn id="453" idx="2"/>
          </p:cNvCxnSpPr>
          <p:nvPr/>
        </p:nvCxnSpPr>
        <p:spPr>
          <a:xfrm flipH="1" rot="10800000">
            <a:off x="9278550" y="2972100"/>
            <a:ext cx="900" cy="45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g3283ff0b761_2_354"/>
          <p:cNvSpPr txBox="1"/>
          <p:nvPr/>
        </p:nvSpPr>
        <p:spPr>
          <a:xfrm>
            <a:off x="838199" y="1658850"/>
            <a:ext cx="6308700" cy="3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Automated CV Parsing:</a:t>
            </a:r>
            <a:r>
              <a:rPr lang="en-US" sz="2400">
                <a:solidFill>
                  <a:schemeClr val="dk1"/>
                </a:solidFill>
              </a:rPr>
              <a:t> HR systems can automatically extract and organize key information from CVs.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Streamlining Recruitment:</a:t>
            </a:r>
            <a:r>
              <a:rPr lang="en-US" sz="2400">
                <a:solidFill>
                  <a:schemeClr val="dk1"/>
                </a:solidFill>
              </a:rPr>
              <a:t> By using span extraction, companies can quickly identify relevant candidate information, making the recruitment process more efficient.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27f1207d6c_0_234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Search</a:t>
            </a:r>
            <a:endParaRPr/>
          </a:p>
        </p:txBody>
      </p:sp>
      <p:sp>
        <p:nvSpPr>
          <p:cNvPr id="461" name="Google Shape;461;g327f1207d6c_0_234"/>
          <p:cNvSpPr txBox="1"/>
          <p:nvPr/>
        </p:nvSpPr>
        <p:spPr>
          <a:xfrm>
            <a:off x="838198" y="1658850"/>
            <a:ext cx="10938600" cy="3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Retrieve </a:t>
            </a:r>
            <a:r>
              <a:rPr b="1" lang="en-US" sz="2400"/>
              <a:t>relevant documents</a:t>
            </a:r>
            <a:r>
              <a:rPr lang="en-US" sz="2400"/>
              <a:t> or </a:t>
            </a:r>
            <a:r>
              <a:rPr b="1" lang="en-US" sz="2400"/>
              <a:t>passages</a:t>
            </a:r>
            <a:r>
              <a:rPr lang="en-US" sz="2400"/>
              <a:t> in </a:t>
            </a:r>
            <a:r>
              <a:rPr b="1" lang="en-US" sz="2400"/>
              <a:t>response to a query</a:t>
            </a:r>
            <a:r>
              <a:rPr lang="en-US" sz="2400"/>
              <a:t>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Traditional methods (e.g., </a:t>
            </a:r>
            <a:r>
              <a:rPr b="1" lang="en-US" sz="2400"/>
              <a:t>TF-IDF</a:t>
            </a:r>
            <a:r>
              <a:rPr lang="en-US" sz="2400"/>
              <a:t>) rely on </a:t>
            </a:r>
            <a:r>
              <a:rPr b="1" lang="en-US" sz="2400"/>
              <a:t>keyword matching</a:t>
            </a:r>
            <a:r>
              <a:rPr lang="en-US" sz="2400"/>
              <a:t>, but </a:t>
            </a:r>
            <a:r>
              <a:rPr b="1" lang="en-US" sz="2400"/>
              <a:t>BERT</a:t>
            </a:r>
            <a:r>
              <a:rPr lang="en-US" sz="2400"/>
              <a:t>-based models go beyond by understanding the </a:t>
            </a:r>
            <a:r>
              <a:rPr b="1" lang="en-US" sz="2400"/>
              <a:t>semantic meaning</a:t>
            </a:r>
            <a:r>
              <a:rPr lang="en-US" sz="2400"/>
              <a:t> of both the query and the documents.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BERT models </a:t>
            </a:r>
            <a:r>
              <a:rPr lang="en-US" sz="2400"/>
              <a:t>enable</a:t>
            </a:r>
            <a:r>
              <a:rPr lang="en-US" sz="2400"/>
              <a:t> </a:t>
            </a:r>
            <a:r>
              <a:rPr b="1" lang="en-US" sz="2400"/>
              <a:t>semantic search</a:t>
            </a:r>
            <a:r>
              <a:rPr lang="en-US" sz="2400"/>
              <a:t>, where the </a:t>
            </a:r>
            <a:r>
              <a:rPr b="1" lang="en-US" sz="2400"/>
              <a:t>meaning of a query</a:t>
            </a:r>
            <a:r>
              <a:rPr lang="en-US" sz="2400"/>
              <a:t> is matched with the</a:t>
            </a:r>
            <a:r>
              <a:rPr b="1" lang="en-US" sz="2400"/>
              <a:t> meaning of the documents</a:t>
            </a:r>
            <a:r>
              <a:rPr lang="en-US" sz="2400"/>
              <a:t>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27f1207d6c_0_194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Approaches for Document Retrieval</a:t>
            </a:r>
            <a:endParaRPr/>
          </a:p>
        </p:txBody>
      </p:sp>
      <p:sp>
        <p:nvSpPr>
          <p:cNvPr id="467" name="Google Shape;467;g327f1207d6c_0_194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We need to </a:t>
            </a:r>
            <a:r>
              <a:rPr b="1" lang="en-US" sz="2400"/>
              <a:t>find and rank</a:t>
            </a:r>
            <a:r>
              <a:rPr lang="en-US" sz="2400"/>
              <a:t> documents that are </a:t>
            </a:r>
            <a:r>
              <a:rPr b="1" lang="en-US" sz="2400"/>
              <a:t>most relevant</a:t>
            </a:r>
            <a:r>
              <a:rPr lang="en-US" sz="2400"/>
              <a:t> to a user’s search query.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system should </a:t>
            </a:r>
            <a:r>
              <a:rPr b="1" lang="en-US" sz="2400"/>
              <a:t>retrieve documents</a:t>
            </a:r>
            <a:r>
              <a:rPr lang="en-US" sz="2400"/>
              <a:t> based on how well they match the user’s intent and the content of the query.</a:t>
            </a:r>
            <a:br>
              <a:rPr lang="en-US" sz="2400"/>
            </a:b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Approaches</a:t>
            </a:r>
            <a:r>
              <a:rPr lang="en-US" sz="2400"/>
              <a:t> with the Encoder: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b="1" lang="en-US"/>
              <a:t>Cross Encoder</a:t>
            </a:r>
            <a:endParaRPr b="1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b="1" lang="en-US"/>
              <a:t>Dual Encoder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27f1207d6c_0_209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Cross-Encoder</a:t>
            </a:r>
            <a:endParaRPr/>
          </a:p>
        </p:txBody>
      </p:sp>
      <p:pic>
        <p:nvPicPr>
          <p:cNvPr id="473" name="Google Shape;473;g327f1207d6c_0_209"/>
          <p:cNvPicPr preferRelativeResize="0"/>
          <p:nvPr/>
        </p:nvPicPr>
        <p:blipFill rotWithShape="1">
          <a:blip r:embed="rId3">
            <a:alphaModFix/>
          </a:blip>
          <a:srcRect b="0" l="53604" r="0" t="0"/>
          <a:stretch/>
        </p:blipFill>
        <p:spPr>
          <a:xfrm>
            <a:off x="8405725" y="1658000"/>
            <a:ext cx="2948075" cy="3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327f1207d6c_0_209"/>
          <p:cNvSpPr txBox="1"/>
          <p:nvPr/>
        </p:nvSpPr>
        <p:spPr>
          <a:xfrm>
            <a:off x="838200" y="1690575"/>
            <a:ext cx="7389300" cy="3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Query and the Document are processed together.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Query and Document are fed through BERT to produce a single relevance score.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model produces a </a:t>
            </a:r>
            <a:r>
              <a:rPr b="1" lang="en-US" sz="2400"/>
              <a:t>relevance score</a:t>
            </a:r>
            <a:r>
              <a:rPr lang="en-US" sz="2400"/>
              <a:t> based on the output from the </a:t>
            </a:r>
            <a:r>
              <a:rPr b="1" lang="en-US" sz="2400"/>
              <a:t>[CLS] token</a:t>
            </a:r>
            <a:r>
              <a:rPr lang="en-US" sz="2400"/>
              <a:t>—a summary representation of the entire input sequence.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Input structure: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/>
              <a:t>&lt;CLS&gt;SENTECE A&lt;SEP&gt;SENTENCE B &lt;SEP&gt;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27f1207d6c_0_20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Dual Encoder</a:t>
            </a:r>
            <a:endParaRPr/>
          </a:p>
        </p:txBody>
      </p:sp>
      <p:pic>
        <p:nvPicPr>
          <p:cNvPr id="480" name="Google Shape;480;g327f1207d6c_0_200"/>
          <p:cNvPicPr preferRelativeResize="0"/>
          <p:nvPr/>
        </p:nvPicPr>
        <p:blipFill rotWithShape="1">
          <a:blip r:embed="rId3">
            <a:alphaModFix/>
          </a:blip>
          <a:srcRect b="0" l="0" r="51387" t="0"/>
          <a:stretch/>
        </p:blipFill>
        <p:spPr>
          <a:xfrm>
            <a:off x="8264819" y="1728650"/>
            <a:ext cx="3088975" cy="35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327f1207d6c_0_200"/>
          <p:cNvSpPr txBox="1"/>
          <p:nvPr/>
        </p:nvSpPr>
        <p:spPr>
          <a:xfrm>
            <a:off x="838200" y="1728650"/>
            <a:ext cx="7178400" cy="3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/>
              <a:t>In the </a:t>
            </a:r>
            <a:r>
              <a:rPr b="1" lang="en-US" sz="1800"/>
              <a:t>Dual Encoder </a:t>
            </a:r>
            <a:r>
              <a:rPr lang="en-US" sz="1800"/>
              <a:t>approach, the query and document are </a:t>
            </a:r>
            <a:r>
              <a:rPr b="1" lang="en-US" sz="1800"/>
              <a:t>encoded separately</a:t>
            </a:r>
            <a:r>
              <a:rPr lang="en-US" sz="1800"/>
              <a:t> by two </a:t>
            </a:r>
            <a:r>
              <a:rPr b="1" lang="en-US" sz="1800"/>
              <a:t>BERT</a:t>
            </a:r>
            <a:r>
              <a:rPr lang="en-US" sz="1800"/>
              <a:t> </a:t>
            </a:r>
            <a:r>
              <a:rPr b="1" lang="en-US" sz="1800"/>
              <a:t>Models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encoder generates a vector representation (embedding) for the query and the document independently.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US" sz="1800"/>
              <a:t>The </a:t>
            </a:r>
            <a:r>
              <a:rPr b="1" lang="en-US" sz="1800"/>
              <a:t>similarity</a:t>
            </a:r>
            <a:r>
              <a:rPr lang="en-US" sz="1800"/>
              <a:t> between the query vector and document vector is calculated (e.g., via </a:t>
            </a:r>
            <a:r>
              <a:rPr b="1" lang="en-US" sz="1800"/>
              <a:t>dot product</a:t>
            </a:r>
            <a:r>
              <a:rPr lang="en-US" sz="1800"/>
              <a:t> or </a:t>
            </a:r>
            <a:r>
              <a:rPr b="1" lang="en-US" sz="1800"/>
              <a:t>cosine similarity</a:t>
            </a:r>
            <a:r>
              <a:rPr lang="en-US" sz="1800"/>
              <a:t>) to determine relevance.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283ff0b761_2_13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Advantages</a:t>
            </a:r>
            <a:endParaRPr/>
          </a:p>
        </p:txBody>
      </p:sp>
      <p:sp>
        <p:nvSpPr>
          <p:cNvPr id="488" name="Google Shape;488;g3283ff0b761_2_132"/>
          <p:cNvSpPr txBox="1"/>
          <p:nvPr>
            <p:ph idx="1" type="body"/>
          </p:nvPr>
        </p:nvSpPr>
        <p:spPr>
          <a:xfrm>
            <a:off x="839800" y="1681170"/>
            <a:ext cx="5157900" cy="45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Cross-Encoder</a:t>
            </a:r>
            <a:endParaRPr/>
          </a:p>
        </p:txBody>
      </p:sp>
      <p:sp>
        <p:nvSpPr>
          <p:cNvPr id="489" name="Google Shape;489;g3283ff0b761_2_132"/>
          <p:cNvSpPr txBox="1"/>
          <p:nvPr>
            <p:ph idx="2" type="body"/>
          </p:nvPr>
        </p:nvSpPr>
        <p:spPr>
          <a:xfrm>
            <a:off x="839788" y="2136875"/>
            <a:ext cx="51579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High Accuracy: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Analyzes interactions between all words in the query and document.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Effective for Complex Queries: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-US" sz="2400"/>
              <a:t>Merges query and document in the same encoding for a deeper understanding of relationships.</a:t>
            </a:r>
            <a:endParaRPr sz="2400"/>
          </a:p>
        </p:txBody>
      </p:sp>
      <p:sp>
        <p:nvSpPr>
          <p:cNvPr id="490" name="Google Shape;490;g3283ff0b761_2_132"/>
          <p:cNvSpPr txBox="1"/>
          <p:nvPr>
            <p:ph idx="3" type="body"/>
          </p:nvPr>
        </p:nvSpPr>
        <p:spPr>
          <a:xfrm>
            <a:off x="6172200" y="1681170"/>
            <a:ext cx="5183100" cy="45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Dual-Encoder</a:t>
            </a:r>
            <a:endParaRPr/>
          </a:p>
        </p:txBody>
      </p:sp>
      <p:sp>
        <p:nvSpPr>
          <p:cNvPr id="491" name="Google Shape;491;g3283ff0b761_2_132"/>
          <p:cNvSpPr txBox="1"/>
          <p:nvPr>
            <p:ph idx="4" type="body"/>
          </p:nvPr>
        </p:nvSpPr>
        <p:spPr>
          <a:xfrm>
            <a:off x="6172200" y="2136875"/>
            <a:ext cx="51831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Fast and Scalable: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Independent</a:t>
            </a:r>
            <a:r>
              <a:rPr lang="en-US"/>
              <a:t> </a:t>
            </a:r>
            <a:r>
              <a:rPr lang="en-US"/>
              <a:t>encoding</a:t>
            </a:r>
            <a:r>
              <a:rPr lang="en-US"/>
              <a:t> enable precomputing of vectors.</a:t>
            </a:r>
            <a:br>
              <a:rPr lang="en-US"/>
            </a:b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Efficient for Large Datasets: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-US" sz="2400"/>
              <a:t>Ideal for systems with millions of documents where speed is critical</a:t>
            </a:r>
            <a:endParaRPr b="1" sz="2400"/>
          </a:p>
        </p:txBody>
      </p:sp>
      <p:sp>
        <p:nvSpPr>
          <p:cNvPr id="492" name="Google Shape;492;g3283ff0b761_2_1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The Encoder and Its Use Cases</a:t>
            </a:r>
            <a:endParaRPr/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838200" y="1825625"/>
            <a:ext cx="94707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Input</a:t>
            </a:r>
            <a:r>
              <a:rPr lang="en-US" sz="2400"/>
              <a:t>: The encoder takes </a:t>
            </a:r>
            <a:r>
              <a:rPr b="1" lang="en-US" sz="2400"/>
              <a:t>raw text</a:t>
            </a:r>
            <a:r>
              <a:rPr lang="en-US" sz="2400"/>
              <a:t> as input and </a:t>
            </a:r>
            <a:r>
              <a:rPr b="1" lang="en-US" sz="2400"/>
              <a:t>breaks</a:t>
            </a:r>
            <a:r>
              <a:rPr lang="en-US" sz="2400"/>
              <a:t> it into tokens (</a:t>
            </a:r>
            <a:r>
              <a:rPr b="1" lang="en-US" sz="2400"/>
              <a:t>smaller chunks</a:t>
            </a:r>
            <a:r>
              <a:rPr lang="en-US" sz="2400"/>
              <a:t>).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Self-Attention</a:t>
            </a:r>
            <a:r>
              <a:rPr lang="en-US" sz="2400"/>
              <a:t>: The encoder then </a:t>
            </a:r>
            <a:r>
              <a:rPr b="1" lang="en-US" sz="2400"/>
              <a:t>processes</a:t>
            </a:r>
            <a:r>
              <a:rPr lang="en-US" sz="2400"/>
              <a:t> these </a:t>
            </a:r>
            <a:r>
              <a:rPr b="1" lang="en-US" sz="2400"/>
              <a:t>tokens</a:t>
            </a:r>
            <a:r>
              <a:rPr lang="en-US" sz="2400"/>
              <a:t>, </a:t>
            </a:r>
            <a:r>
              <a:rPr b="1" lang="en-US" sz="2400"/>
              <a:t>understanding</a:t>
            </a:r>
            <a:r>
              <a:rPr lang="en-US" sz="2400"/>
              <a:t> their </a:t>
            </a:r>
            <a:r>
              <a:rPr b="1" lang="en-US" sz="2400"/>
              <a:t>contextual importance</a:t>
            </a:r>
            <a:r>
              <a:rPr lang="en-US" sz="2400"/>
              <a:t> relative to each other.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Output</a:t>
            </a:r>
            <a:r>
              <a:rPr lang="en-US" sz="2400"/>
              <a:t>: Finally, it </a:t>
            </a:r>
            <a:r>
              <a:rPr b="1" lang="en-US" sz="2400"/>
              <a:t>outputs</a:t>
            </a:r>
            <a:r>
              <a:rPr lang="en-US" sz="2400"/>
              <a:t> a rich, </a:t>
            </a:r>
            <a:r>
              <a:rPr b="1" lang="en-US" sz="2400"/>
              <a:t>context-aware representation of the input</a:t>
            </a:r>
            <a:r>
              <a:rPr lang="en-US" sz="2400"/>
              <a:t>.</a:t>
            </a:r>
            <a:endParaRPr sz="2400"/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48883" t="34167"/>
          <a:stretch/>
        </p:blipFill>
        <p:spPr>
          <a:xfrm>
            <a:off x="10308900" y="2134787"/>
            <a:ext cx="1426300" cy="258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283ff0b761_2_14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Disadvantages</a:t>
            </a:r>
            <a:endParaRPr/>
          </a:p>
        </p:txBody>
      </p:sp>
      <p:sp>
        <p:nvSpPr>
          <p:cNvPr id="499" name="Google Shape;499;g3283ff0b761_2_142"/>
          <p:cNvSpPr txBox="1"/>
          <p:nvPr>
            <p:ph idx="1" type="body"/>
          </p:nvPr>
        </p:nvSpPr>
        <p:spPr>
          <a:xfrm>
            <a:off x="839800" y="1681170"/>
            <a:ext cx="5157900" cy="45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Cross-Encoder</a:t>
            </a:r>
            <a:endParaRPr/>
          </a:p>
        </p:txBody>
      </p:sp>
      <p:sp>
        <p:nvSpPr>
          <p:cNvPr id="500" name="Google Shape;500;g3283ff0b761_2_142"/>
          <p:cNvSpPr txBox="1"/>
          <p:nvPr>
            <p:ph idx="2" type="body"/>
          </p:nvPr>
        </p:nvSpPr>
        <p:spPr>
          <a:xfrm>
            <a:off x="839788" y="2136875"/>
            <a:ext cx="51579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Computationally Expensive: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Processes every query-document pair together, slowing down searches for large datasets.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Not Scalable: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-US" sz="2400"/>
              <a:t>Best suited for re-ranking after an initial document retrieval, not for large-scale searches.</a:t>
            </a:r>
            <a:endParaRPr sz="2400"/>
          </a:p>
        </p:txBody>
      </p:sp>
      <p:sp>
        <p:nvSpPr>
          <p:cNvPr id="501" name="Google Shape;501;g3283ff0b761_2_142"/>
          <p:cNvSpPr txBox="1"/>
          <p:nvPr>
            <p:ph idx="3" type="body"/>
          </p:nvPr>
        </p:nvSpPr>
        <p:spPr>
          <a:xfrm>
            <a:off x="6172200" y="1681170"/>
            <a:ext cx="5183100" cy="45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Dual-Encoder</a:t>
            </a:r>
            <a:endParaRPr/>
          </a:p>
        </p:txBody>
      </p:sp>
      <p:sp>
        <p:nvSpPr>
          <p:cNvPr id="502" name="Google Shape;502;g3283ff0b761_2_142"/>
          <p:cNvSpPr txBox="1"/>
          <p:nvPr>
            <p:ph idx="4" type="body"/>
          </p:nvPr>
        </p:nvSpPr>
        <p:spPr>
          <a:xfrm>
            <a:off x="6172200" y="2136875"/>
            <a:ext cx="51831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Lower Precision: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Query and document are encoded separately, leading to a loss of </a:t>
            </a:r>
            <a:r>
              <a:rPr lang="en-US"/>
              <a:t>details.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Less Contextual Interplay: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-US"/>
              <a:t>Doesn't capture fine-grained word-to-word interactions.</a:t>
            </a:r>
            <a:endParaRPr/>
          </a:p>
        </p:txBody>
      </p:sp>
      <p:sp>
        <p:nvSpPr>
          <p:cNvPr id="503" name="Google Shape;503;g3283ff0b761_2_1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283ff0b761_2_155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Cases</a:t>
            </a:r>
            <a:endParaRPr/>
          </a:p>
        </p:txBody>
      </p:sp>
      <p:sp>
        <p:nvSpPr>
          <p:cNvPr id="510" name="Google Shape;510;g3283ff0b761_2_155"/>
          <p:cNvSpPr txBox="1"/>
          <p:nvPr>
            <p:ph idx="1" type="body"/>
          </p:nvPr>
        </p:nvSpPr>
        <p:spPr>
          <a:xfrm>
            <a:off x="839800" y="1681170"/>
            <a:ext cx="5157900" cy="45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Cross-Encoder</a:t>
            </a:r>
            <a:endParaRPr/>
          </a:p>
        </p:txBody>
      </p:sp>
      <p:sp>
        <p:nvSpPr>
          <p:cNvPr id="511" name="Google Shape;511;g3283ff0b761_2_155"/>
          <p:cNvSpPr txBox="1"/>
          <p:nvPr>
            <p:ph idx="2" type="body"/>
          </p:nvPr>
        </p:nvSpPr>
        <p:spPr>
          <a:xfrm>
            <a:off x="839788" y="2136875"/>
            <a:ext cx="51579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Re-ranking: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After fast retrieval, re-rank top results for higher precision.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Question Answering &amp; Short Document Retrieval: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-US"/>
              <a:t>Ideal for tasks requiring a detailed understanding of the query-document relationship.</a:t>
            </a:r>
            <a:endParaRPr/>
          </a:p>
        </p:txBody>
      </p:sp>
      <p:sp>
        <p:nvSpPr>
          <p:cNvPr id="512" name="Google Shape;512;g3283ff0b761_2_155"/>
          <p:cNvSpPr txBox="1"/>
          <p:nvPr>
            <p:ph idx="3" type="body"/>
          </p:nvPr>
        </p:nvSpPr>
        <p:spPr>
          <a:xfrm>
            <a:off x="6172200" y="1681170"/>
            <a:ext cx="5183100" cy="455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Dual-Encoder</a:t>
            </a:r>
            <a:endParaRPr/>
          </a:p>
        </p:txBody>
      </p:sp>
      <p:sp>
        <p:nvSpPr>
          <p:cNvPr id="513" name="Google Shape;513;g3283ff0b761_2_155"/>
          <p:cNvSpPr txBox="1"/>
          <p:nvPr>
            <p:ph idx="4" type="body"/>
          </p:nvPr>
        </p:nvSpPr>
        <p:spPr>
          <a:xfrm>
            <a:off x="6172200" y="2136875"/>
            <a:ext cx="5802000" cy="368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Large-Scale Document Retrieval: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Perfect for large-scale search systems where speed is essential.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Retrieving Top-N Candidates: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/>
              <a:t>Quickly retrieves top-N candidates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-US"/>
              <a:t> Results can be re-ranked by a Cross Encoder for higher accuracy.</a:t>
            </a:r>
            <a:endParaRPr/>
          </a:p>
        </p:txBody>
      </p:sp>
      <p:sp>
        <p:nvSpPr>
          <p:cNvPr id="514" name="Google Shape;514;g3283ff0b761_2_1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27f1207d6c_0_267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Search</a:t>
            </a:r>
            <a:endParaRPr/>
          </a:p>
        </p:txBody>
      </p:sp>
      <p:sp>
        <p:nvSpPr>
          <p:cNvPr id="520" name="Google Shape;520;g327f1207d6c_0_267"/>
          <p:cNvSpPr/>
          <p:nvPr/>
        </p:nvSpPr>
        <p:spPr>
          <a:xfrm>
            <a:off x="5086738" y="2524150"/>
            <a:ext cx="1013400" cy="792600"/>
          </a:xfrm>
          <a:prstGeom prst="roundRect">
            <a:avLst>
              <a:gd fmla="val 16667" name="adj"/>
            </a:avLst>
          </a:prstGeom>
          <a:solidFill>
            <a:srgbClr val="FFD5A7"/>
          </a:solidFill>
          <a:ln cap="flat" cmpd="sng" w="28575">
            <a:solidFill>
              <a:srgbClr val="FFC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521" name="Google Shape;521;g327f1207d6c_0_267"/>
          <p:cNvSpPr/>
          <p:nvPr/>
        </p:nvSpPr>
        <p:spPr>
          <a:xfrm>
            <a:off x="3402800" y="2689000"/>
            <a:ext cx="975300" cy="462900"/>
          </a:xfrm>
          <a:prstGeom prst="rect">
            <a:avLst/>
          </a:prstGeom>
          <a:solidFill>
            <a:srgbClr val="FFFFA7">
              <a:alpha val="61619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query</a:t>
            </a:r>
            <a:endParaRPr/>
          </a:p>
        </p:txBody>
      </p:sp>
      <p:sp>
        <p:nvSpPr>
          <p:cNvPr id="522" name="Google Shape;522;g327f1207d6c_0_267"/>
          <p:cNvSpPr/>
          <p:nvPr/>
        </p:nvSpPr>
        <p:spPr>
          <a:xfrm>
            <a:off x="6862250" y="2689000"/>
            <a:ext cx="1745100" cy="462900"/>
          </a:xfrm>
          <a:prstGeom prst="rect">
            <a:avLst/>
          </a:prstGeom>
          <a:solidFill>
            <a:srgbClr val="FFFFA7">
              <a:alpha val="61619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Query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embedding vector</a:t>
            </a:r>
            <a:endParaRPr/>
          </a:p>
        </p:txBody>
      </p:sp>
      <p:sp>
        <p:nvSpPr>
          <p:cNvPr id="523" name="Google Shape;523;g327f1207d6c_0_267"/>
          <p:cNvSpPr/>
          <p:nvPr/>
        </p:nvSpPr>
        <p:spPr>
          <a:xfrm>
            <a:off x="9087325" y="4300525"/>
            <a:ext cx="1013400" cy="792600"/>
          </a:xfrm>
          <a:prstGeom prst="roundRect">
            <a:avLst>
              <a:gd fmla="val 16667" name="adj"/>
            </a:avLst>
          </a:prstGeom>
          <a:solidFill>
            <a:srgbClr val="FFD5A7"/>
          </a:solidFill>
          <a:ln cap="flat" cmpd="sng" w="28575">
            <a:solidFill>
              <a:srgbClr val="FFC1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524" name="Google Shape;524;g327f1207d6c_0_267"/>
          <p:cNvSpPr/>
          <p:nvPr/>
        </p:nvSpPr>
        <p:spPr>
          <a:xfrm>
            <a:off x="7205150" y="4306825"/>
            <a:ext cx="1059300" cy="792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 Similarity</a:t>
            </a:r>
            <a:endParaRPr/>
          </a:p>
        </p:txBody>
      </p:sp>
      <p:pic>
        <p:nvPicPr>
          <p:cNvPr descr="Ficheiro:User icon 2.svg – Wikipédia, a enciclopédia livre" id="525" name="Google Shape;525;g327f1207d6c_0_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275" y="3388451"/>
            <a:ext cx="938148" cy="938148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327f1207d6c_0_267"/>
          <p:cNvSpPr/>
          <p:nvPr/>
        </p:nvSpPr>
        <p:spPr>
          <a:xfrm>
            <a:off x="3402800" y="4465375"/>
            <a:ext cx="975300" cy="462900"/>
          </a:xfrm>
          <a:prstGeom prst="rect">
            <a:avLst/>
          </a:prstGeom>
          <a:solidFill>
            <a:srgbClr val="FFFFA7">
              <a:alpha val="61619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results</a:t>
            </a:r>
            <a:endParaRPr/>
          </a:p>
        </p:txBody>
      </p:sp>
      <p:cxnSp>
        <p:nvCxnSpPr>
          <p:cNvPr id="527" name="Google Shape;527;g327f1207d6c_0_267"/>
          <p:cNvCxnSpPr>
            <a:stCxn id="525" idx="0"/>
            <a:endCxn id="521" idx="1"/>
          </p:cNvCxnSpPr>
          <p:nvPr/>
        </p:nvCxnSpPr>
        <p:spPr>
          <a:xfrm rot="-5400000">
            <a:off x="2747549" y="2733251"/>
            <a:ext cx="468000" cy="8424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g327f1207d6c_0_267"/>
          <p:cNvCxnSpPr>
            <a:stCxn id="526" idx="1"/>
            <a:endCxn id="525" idx="2"/>
          </p:cNvCxnSpPr>
          <p:nvPr/>
        </p:nvCxnSpPr>
        <p:spPr>
          <a:xfrm rot="10800000">
            <a:off x="2560400" y="4326625"/>
            <a:ext cx="842400" cy="3702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g327f1207d6c_0_267"/>
          <p:cNvCxnSpPr>
            <a:stCxn id="521" idx="3"/>
            <a:endCxn id="520" idx="1"/>
          </p:cNvCxnSpPr>
          <p:nvPr/>
        </p:nvCxnSpPr>
        <p:spPr>
          <a:xfrm>
            <a:off x="4378100" y="2920450"/>
            <a:ext cx="708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g327f1207d6c_0_267"/>
          <p:cNvCxnSpPr>
            <a:stCxn id="520" idx="3"/>
            <a:endCxn id="522" idx="1"/>
          </p:cNvCxnSpPr>
          <p:nvPr/>
        </p:nvCxnSpPr>
        <p:spPr>
          <a:xfrm>
            <a:off x="6100138" y="2920450"/>
            <a:ext cx="76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g327f1207d6c_0_267"/>
          <p:cNvCxnSpPr>
            <a:stCxn id="522" idx="2"/>
            <a:endCxn id="524" idx="0"/>
          </p:cNvCxnSpPr>
          <p:nvPr/>
        </p:nvCxnSpPr>
        <p:spPr>
          <a:xfrm>
            <a:off x="7734800" y="3151900"/>
            <a:ext cx="0" cy="1155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g327f1207d6c_0_267"/>
          <p:cNvCxnSpPr>
            <a:stCxn id="524" idx="1"/>
            <a:endCxn id="526" idx="3"/>
          </p:cNvCxnSpPr>
          <p:nvPr/>
        </p:nvCxnSpPr>
        <p:spPr>
          <a:xfrm rot="10800000">
            <a:off x="4378250" y="4696825"/>
            <a:ext cx="2826900" cy="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g327f1207d6c_0_267"/>
          <p:cNvCxnSpPr>
            <a:stCxn id="523" idx="1"/>
            <a:endCxn id="524" idx="3"/>
          </p:cNvCxnSpPr>
          <p:nvPr/>
        </p:nvCxnSpPr>
        <p:spPr>
          <a:xfrm flipH="1">
            <a:off x="8264425" y="4696825"/>
            <a:ext cx="822900" cy="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File:Documents icon.svg - Wikimedia Commons" id="534" name="Google Shape;534;g327f1207d6c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6426" y="2208717"/>
            <a:ext cx="938150" cy="1108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ocuments icon.svg - Wikimedia Commons" id="535" name="Google Shape;535;g327f1207d6c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4951" y="1983905"/>
            <a:ext cx="938150" cy="1108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ocuments icon.svg - Wikimedia Commons" id="536" name="Google Shape;536;g327f1207d6c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5416" y="1758580"/>
            <a:ext cx="938150" cy="1108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g327f1207d6c_0_267"/>
          <p:cNvCxnSpPr>
            <a:stCxn id="534" idx="2"/>
            <a:endCxn id="523" idx="0"/>
          </p:cNvCxnSpPr>
          <p:nvPr/>
        </p:nvCxnSpPr>
        <p:spPr>
          <a:xfrm flipH="1">
            <a:off x="9594001" y="3316752"/>
            <a:ext cx="1500" cy="98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1"/>
          <p:cNvPicPr preferRelativeResize="0"/>
          <p:nvPr/>
        </p:nvPicPr>
        <p:blipFill rotWithShape="1">
          <a:blip r:embed="rId3">
            <a:alphaModFix/>
          </a:blip>
          <a:srcRect b="6305" l="0" r="0" t="21184"/>
          <a:stretch/>
        </p:blipFill>
        <p:spPr>
          <a:xfrm>
            <a:off x="2" y="686726"/>
            <a:ext cx="12191998" cy="52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1"/>
          <p:cNvSpPr/>
          <p:nvPr/>
        </p:nvSpPr>
        <p:spPr>
          <a:xfrm>
            <a:off x="0" y="686726"/>
            <a:ext cx="12192000" cy="5206074"/>
          </a:xfrm>
          <a:prstGeom prst="rect">
            <a:avLst/>
          </a:prstGeom>
          <a:gradFill>
            <a:gsLst>
              <a:gs pos="0">
                <a:srgbClr val="008FBC">
                  <a:alpha val="29411"/>
                </a:srgbClr>
              </a:gs>
              <a:gs pos="100000">
                <a:srgbClr val="008FBC">
                  <a:alpha val="41568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1"/>
          <p:cNvSpPr txBox="1"/>
          <p:nvPr>
            <p:ph idx="1" type="body"/>
          </p:nvPr>
        </p:nvSpPr>
        <p:spPr>
          <a:xfrm>
            <a:off x="3700959" y="2936848"/>
            <a:ext cx="5305040" cy="1577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None/>
            </a:pPr>
            <a:r>
              <a:rPr lang="en-US">
                <a:solidFill>
                  <a:srgbClr val="C00000"/>
                </a:solidFill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83ff0b761_0_4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/>
              <a:t>The Encoder and Its Use Cases</a:t>
            </a:r>
            <a:endParaRPr/>
          </a:p>
        </p:txBody>
      </p:sp>
      <p:sp>
        <p:nvSpPr>
          <p:cNvPr id="115" name="Google Shape;115;g3283ff0b761_0_4"/>
          <p:cNvSpPr txBox="1"/>
          <p:nvPr>
            <p:ph idx="1" type="body"/>
          </p:nvPr>
        </p:nvSpPr>
        <p:spPr>
          <a:xfrm>
            <a:off x="838200" y="1825625"/>
            <a:ext cx="94707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Document Classification:</a:t>
            </a:r>
            <a:endParaRPr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000"/>
              <a:t>Encodes documents to capture the relationship between words, helping assign labels or categories (e.g., "sports," "business").</a:t>
            </a:r>
            <a:endParaRPr sz="2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Span Extraction:</a:t>
            </a:r>
            <a:endParaRPr b="1" sz="2400"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000"/>
              <a:t>Helps identify specific spans of text (e.g., answers in a question-answering system) by understanding the context of the query.</a:t>
            </a:r>
            <a:endParaRPr sz="2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Search:</a:t>
            </a:r>
            <a:endParaRPr b="1" sz="2400"/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-US" sz="2000"/>
              <a:t>Improves search engines by encoding both the search query and documents, allowing for more relevant matches and better understanding of user intent.</a:t>
            </a:r>
            <a:endParaRPr sz="2000"/>
          </a:p>
        </p:txBody>
      </p:sp>
      <p:pic>
        <p:nvPicPr>
          <p:cNvPr id="116" name="Google Shape;116;g3283ff0b761_0_4"/>
          <p:cNvPicPr preferRelativeResize="0"/>
          <p:nvPr/>
        </p:nvPicPr>
        <p:blipFill rotWithShape="1">
          <a:blip r:embed="rId3">
            <a:alphaModFix/>
          </a:blip>
          <a:srcRect b="0" l="0" r="48883" t="34167"/>
          <a:stretch/>
        </p:blipFill>
        <p:spPr>
          <a:xfrm>
            <a:off x="10308900" y="2134787"/>
            <a:ext cx="1426300" cy="258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7f1207d6c_0_0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Key Strengths of the Encoder:</a:t>
            </a:r>
            <a:endParaRPr/>
          </a:p>
        </p:txBody>
      </p:sp>
      <p:sp>
        <p:nvSpPr>
          <p:cNvPr id="122" name="Google Shape;122;g327f1207d6c_0_0"/>
          <p:cNvSpPr txBox="1"/>
          <p:nvPr>
            <p:ph idx="1" type="body"/>
          </p:nvPr>
        </p:nvSpPr>
        <p:spPr>
          <a:xfrm>
            <a:off x="838200" y="1825625"/>
            <a:ext cx="10515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Context Understanding:</a:t>
            </a:r>
            <a:r>
              <a:rPr lang="en-US" sz="2400"/>
              <a:t> </a:t>
            </a:r>
            <a:endParaRPr sz="2400"/>
          </a:p>
          <a:p>
            <a:pPr indent="-34290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Understands relationships between all words in a sequence, allowing the model to capture the full context of a text.</a:t>
            </a:r>
            <a:br>
              <a:rPr lang="en-US"/>
            </a:br>
            <a:endParaRPr/>
          </a:p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Generalization:</a:t>
            </a:r>
            <a:endParaRPr sz="2400"/>
          </a:p>
          <a:p>
            <a:pPr indent="-381000" lvl="1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Pre-trained transformer models (e.g., BERT, GPT) can be fine-tuned for a variety of specific tasks with high accuracy.</a:t>
            </a:r>
            <a:endParaRPr sz="2400"/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83ff0b761_2_168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Spam filtering</a:t>
            </a:r>
            <a:endParaRPr/>
          </a:p>
        </p:txBody>
      </p:sp>
      <p:sp>
        <p:nvSpPr>
          <p:cNvPr id="129" name="Google Shape;129;g3283ff0b761_2_1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g3283ff0b761_2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425" y="2409438"/>
            <a:ext cx="4822374" cy="271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283ff0b761_2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25" y="2577813"/>
            <a:ext cx="5622001" cy="23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83ff0b761_2_187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Target Sentiment</a:t>
            </a:r>
            <a:endParaRPr/>
          </a:p>
        </p:txBody>
      </p:sp>
      <p:sp>
        <p:nvSpPr>
          <p:cNvPr id="138" name="Google Shape;138;g3283ff0b761_2_1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wittersent3.tiff" id="139" name="Google Shape;139;g3283ff0b761_2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574" y="4111050"/>
            <a:ext cx="9346851" cy="153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sentiment1.tiff" id="140" name="Google Shape;140;g3283ff0b761_2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350" y="1542625"/>
            <a:ext cx="4876950" cy="22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283ff0b761_2_187"/>
          <p:cNvSpPr txBox="1"/>
          <p:nvPr/>
        </p:nvSpPr>
        <p:spPr>
          <a:xfrm>
            <a:off x="409575" y="973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42" name="Google Shape;142;g3283ff0b761_2_187"/>
          <p:cNvSpPr txBox="1"/>
          <p:nvPr/>
        </p:nvSpPr>
        <p:spPr>
          <a:xfrm>
            <a:off x="838200" y="1593475"/>
            <a:ext cx="6184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Target Sentiment Analysis</a:t>
            </a:r>
            <a:r>
              <a:rPr lang="en-US" sz="2000">
                <a:solidFill>
                  <a:schemeClr val="dk1"/>
                </a:solidFill>
              </a:rPr>
              <a:t> focuses on determining the sentiment (positive, negative, neutral) expressed in relation to a </a:t>
            </a:r>
            <a:r>
              <a:rPr b="1" lang="en-US" sz="2000">
                <a:solidFill>
                  <a:schemeClr val="dk1"/>
                </a:solidFill>
              </a:rPr>
              <a:t>specific target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</a:t>
            </a:r>
            <a:r>
              <a:rPr b="1" lang="en-US" sz="2000">
                <a:solidFill>
                  <a:schemeClr val="dk1"/>
                </a:solidFill>
              </a:rPr>
              <a:t>target</a:t>
            </a:r>
            <a:r>
              <a:rPr lang="en-US" sz="2000">
                <a:solidFill>
                  <a:schemeClr val="dk1"/>
                </a:solidFill>
              </a:rPr>
              <a:t> could be a </a:t>
            </a:r>
            <a:r>
              <a:rPr b="1" lang="en-US" sz="2000">
                <a:solidFill>
                  <a:schemeClr val="dk1"/>
                </a:solidFill>
              </a:rPr>
              <a:t>brand</a:t>
            </a:r>
            <a:r>
              <a:rPr lang="en-US" sz="2000">
                <a:solidFill>
                  <a:schemeClr val="dk1"/>
                </a:solidFill>
              </a:rPr>
              <a:t>, </a:t>
            </a:r>
            <a:r>
              <a:rPr b="1" lang="en-US" sz="2000">
                <a:solidFill>
                  <a:schemeClr val="dk1"/>
                </a:solidFill>
              </a:rPr>
              <a:t>product</a:t>
            </a:r>
            <a:r>
              <a:rPr lang="en-US" sz="2000">
                <a:solidFill>
                  <a:schemeClr val="dk1"/>
                </a:solidFill>
              </a:rPr>
              <a:t>, </a:t>
            </a:r>
            <a:r>
              <a:rPr b="1" lang="en-US" sz="2000">
                <a:solidFill>
                  <a:schemeClr val="dk1"/>
                </a:solidFill>
              </a:rPr>
              <a:t>person</a:t>
            </a:r>
            <a:r>
              <a:rPr lang="en-US" sz="2000">
                <a:solidFill>
                  <a:schemeClr val="dk1"/>
                </a:solidFill>
              </a:rPr>
              <a:t>, or any other </a:t>
            </a:r>
            <a:r>
              <a:rPr b="1" lang="en-US" sz="2000">
                <a:solidFill>
                  <a:schemeClr val="dk1"/>
                </a:solidFill>
              </a:rPr>
              <a:t>entity</a:t>
            </a:r>
            <a:r>
              <a:rPr lang="en-US" sz="2000">
                <a:solidFill>
                  <a:schemeClr val="dk1"/>
                </a:solidFill>
              </a:rPr>
              <a:t> mentioned in the tweet.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83ff0b761_2_228"/>
          <p:cNvSpPr txBox="1"/>
          <p:nvPr>
            <p:ph type="title"/>
          </p:nvPr>
        </p:nvSpPr>
        <p:spPr>
          <a:xfrm>
            <a:off x="838200" y="887767"/>
            <a:ext cx="10515600" cy="80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Classification in Movie Reviews</a:t>
            </a:r>
            <a:endParaRPr/>
          </a:p>
        </p:txBody>
      </p:sp>
      <p:sp>
        <p:nvSpPr>
          <p:cNvPr id="149" name="Google Shape;149;g3283ff0b761_2_228"/>
          <p:cNvSpPr txBox="1"/>
          <p:nvPr>
            <p:ph idx="1" type="body"/>
          </p:nvPr>
        </p:nvSpPr>
        <p:spPr>
          <a:xfrm>
            <a:off x="838200" y="1825625"/>
            <a:ext cx="6771900" cy="388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-US" sz="2000"/>
              <a:t>Sentiment Classification</a:t>
            </a:r>
            <a:r>
              <a:rPr lang="en-US" sz="2000"/>
              <a:t> is the task of determining whether a text expresses a </a:t>
            </a:r>
            <a:r>
              <a:rPr b="1" lang="en-US" sz="2000"/>
              <a:t>positive</a:t>
            </a:r>
            <a:r>
              <a:rPr lang="en-US" sz="2000"/>
              <a:t>, </a:t>
            </a:r>
            <a:r>
              <a:rPr b="1" lang="en-US" sz="2000"/>
              <a:t>negative</a:t>
            </a:r>
            <a:r>
              <a:rPr lang="en-US" sz="2000"/>
              <a:t>, or </a:t>
            </a:r>
            <a:r>
              <a:rPr b="1" lang="en-US" sz="2000"/>
              <a:t>neutral</a:t>
            </a:r>
            <a:r>
              <a:rPr lang="en-US" sz="2000"/>
              <a:t> sentiment.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 the context of </a:t>
            </a:r>
            <a:r>
              <a:rPr b="1" lang="en-US" sz="2000"/>
              <a:t>movie reviews</a:t>
            </a:r>
            <a:r>
              <a:rPr lang="en-US" sz="2000"/>
              <a:t>, the goal is to classify a review based on the </a:t>
            </a:r>
            <a:r>
              <a:rPr b="1" lang="en-US" sz="2000"/>
              <a:t>overall opinion</a:t>
            </a:r>
            <a:r>
              <a:rPr lang="en-US" sz="2000"/>
              <a:t> expressed by the reviewer.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Movie reviews are a rich source of </a:t>
            </a:r>
            <a:r>
              <a:rPr b="1" lang="en-US" sz="2000"/>
              <a:t>subjective opinions</a:t>
            </a:r>
            <a:r>
              <a:rPr lang="en-US" sz="2000"/>
              <a:t>, making them a perfect dataset for sentiment analysis.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US" sz="2000"/>
              <a:t>Reviews often contain </a:t>
            </a:r>
            <a:r>
              <a:rPr b="1" lang="en-US" sz="2000"/>
              <a:t>strong expressions</a:t>
            </a:r>
            <a:r>
              <a:rPr lang="en-US" sz="2000"/>
              <a:t> of likes or dislikes, which makes it </a:t>
            </a:r>
            <a:r>
              <a:rPr b="1" lang="en-US" sz="2000"/>
              <a:t>easier to identify</a:t>
            </a:r>
            <a:r>
              <a:rPr lang="en-US" sz="2000"/>
              <a:t> clear sentiment.</a:t>
            </a:r>
            <a:endParaRPr sz="2000"/>
          </a:p>
        </p:txBody>
      </p:sp>
      <p:sp>
        <p:nvSpPr>
          <p:cNvPr id="150" name="Google Shape;150;g3283ff0b761_2_2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g3283ff0b761_2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771" y="1768650"/>
            <a:ext cx="3647025" cy="40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2021-05-12T11:20:31Z</dcterms:created>
  <dc:creator>Beatriz Roberto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0x0101001E7B18D6276B0C438968DF860AE9E3C9</vt:lpwstr>
  </property>
  <property fmtid="{D5CDD505-2E9C-101B-9397-08002B2CF9AE}" pid="3" name="MediaServiceImageTags">
    <vt:lpwstr/>
  </property>
</Properties>
</file>